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70" r:id="rId13"/>
    <p:sldId id="268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96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9179-8D34-4ACB-9C44-202A3AF1FD94}" type="datetimeFigureOut">
              <a:rPr lang="fr-FR" smtClean="0"/>
              <a:pPr/>
              <a:t>22/01/2018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53FF-F715-42FE-8C5D-D959246229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66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9179-8D34-4ACB-9C44-202A3AF1FD94}" type="datetimeFigureOut">
              <a:rPr lang="fr-FR" smtClean="0"/>
              <a:pPr/>
              <a:t>22/01/2018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53FF-F715-42FE-8C5D-D959246229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57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9179-8D34-4ACB-9C44-202A3AF1FD94}" type="datetimeFigureOut">
              <a:rPr lang="fr-FR" smtClean="0"/>
              <a:pPr/>
              <a:t>22/01/2018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53FF-F715-42FE-8C5D-D959246229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740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9179-8D34-4ACB-9C44-202A3AF1FD94}" type="datetimeFigureOut">
              <a:rPr lang="fr-FR" smtClean="0"/>
              <a:pPr/>
              <a:t>22/01/2018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53FF-F715-42FE-8C5D-D959246229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906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9179-8D34-4ACB-9C44-202A3AF1FD94}" type="datetimeFigureOut">
              <a:rPr lang="fr-FR" smtClean="0"/>
              <a:pPr/>
              <a:t>22/01/2018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53FF-F715-42FE-8C5D-D959246229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19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9179-8D34-4ACB-9C44-202A3AF1FD94}" type="datetimeFigureOut">
              <a:rPr lang="fr-FR" smtClean="0"/>
              <a:pPr/>
              <a:t>22/01/2018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53FF-F715-42FE-8C5D-D959246229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89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9179-8D34-4ACB-9C44-202A3AF1FD94}" type="datetimeFigureOut">
              <a:rPr lang="fr-FR" smtClean="0"/>
              <a:pPr/>
              <a:t>22/01/2018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53FF-F715-42FE-8C5D-D959246229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567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9179-8D34-4ACB-9C44-202A3AF1FD94}" type="datetimeFigureOut">
              <a:rPr lang="fr-FR" smtClean="0"/>
              <a:pPr/>
              <a:t>22/01/2018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53FF-F715-42FE-8C5D-D959246229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144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9179-8D34-4ACB-9C44-202A3AF1FD94}" type="datetimeFigureOut">
              <a:rPr lang="fr-FR" smtClean="0"/>
              <a:pPr/>
              <a:t>22/01/2018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53FF-F715-42FE-8C5D-D959246229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736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9179-8D34-4ACB-9C44-202A3AF1FD94}" type="datetimeFigureOut">
              <a:rPr lang="fr-FR" smtClean="0"/>
              <a:pPr/>
              <a:t>22/01/2018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53FF-F715-42FE-8C5D-D959246229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905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9179-8D34-4ACB-9C44-202A3AF1FD94}" type="datetimeFigureOut">
              <a:rPr lang="fr-FR" smtClean="0"/>
              <a:pPr/>
              <a:t>22/01/2018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53FF-F715-42FE-8C5D-D959246229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348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E9179-8D34-4ACB-9C44-202A3AF1FD94}" type="datetimeFigureOut">
              <a:rPr lang="fr-FR" smtClean="0"/>
              <a:pPr/>
              <a:t>22/01/2018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353FF-F715-42FE-8C5D-D959246229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07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haser.io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4.xml"/><Relationship Id="rId7" Type="http://schemas.openxmlformats.org/officeDocument/2006/relationships/slide" Target="slide1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cn.lycee-valin.fr/jeux/jeu3/index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aplestory.desig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cn.lycee-valin.fr/telechargement/jeuvideo/spritesheet.docx" TargetMode="External"/><Relationship Id="rId4" Type="http://schemas.openxmlformats.org/officeDocument/2006/relationships/hyperlink" Target="http://draeton.github.io/stitche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tofiltre-studio.com/pf7.ht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tofiltre-studio.com/pf7.htm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A6CF89-385D-4A86-B0A2-40EF90A83F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9"/>
          <a:stretch/>
        </p:blipFill>
        <p:spPr>
          <a:xfrm>
            <a:off x="757237" y="571500"/>
            <a:ext cx="7629525" cy="5715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E667547-CC2A-47D9-A818-7E1D670B6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9144000" cy="1768883"/>
          </a:xfrm>
          <a:solidFill>
            <a:schemeClr val="bg1">
              <a:lumMod val="75000"/>
              <a:alpha val="70000"/>
            </a:schemeClr>
          </a:solidFill>
        </p:spPr>
        <p:txBody>
          <a:bodyPr/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créer un jeu de plateformes 2D 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B4C9232-3EA9-4027-BAD0-2D12F66DB4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707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23B8316B-49F8-4C00-80FE-5028CA25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208" y="26064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quoi avons-nous besoin pour créer un jeu de plateformes 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E8135C-17D5-4295-88D5-248C98D52654}"/>
              </a:ext>
            </a:extLst>
          </p:cNvPr>
          <p:cNvSpPr/>
          <p:nvPr/>
        </p:nvSpPr>
        <p:spPr>
          <a:xfrm>
            <a:off x="498537" y="1817042"/>
            <a:ext cx="62137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D’un langage de programmation</a:t>
            </a:r>
            <a:endParaRPr lang="fr-FR" sz="3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BD7DEC-985F-400B-9906-B926CC6572DA}"/>
              </a:ext>
            </a:extLst>
          </p:cNvPr>
          <p:cNvSpPr/>
          <p:nvPr/>
        </p:nvSpPr>
        <p:spPr>
          <a:xfrm>
            <a:off x="498537" y="2586639"/>
            <a:ext cx="4873563" cy="10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Nous utiliserons comme langage de programmation </a:t>
            </a:r>
            <a:r>
              <a:rPr lang="fr-FR" sz="2200" b="1" dirty="0">
                <a:solidFill>
                  <a:srgbClr val="C00000"/>
                </a:solidFill>
              </a:rPr>
              <a:t>JavaScript</a:t>
            </a:r>
            <a:r>
              <a:rPr lang="fr-FR" sz="2200" b="1" dirty="0"/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DCE434-6AC6-4A71-8B20-ACEA41E8BE9C}"/>
              </a:ext>
            </a:extLst>
          </p:cNvPr>
          <p:cNvSpPr/>
          <p:nvPr/>
        </p:nvSpPr>
        <p:spPr>
          <a:xfrm>
            <a:off x="602865" y="4051852"/>
            <a:ext cx="704570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JavaScript sera complété par le </a:t>
            </a:r>
            <a:r>
              <a:rPr lang="fr-FR" sz="2200" b="1" dirty="0" err="1"/>
              <a:t>framework</a:t>
            </a:r>
            <a:r>
              <a:rPr lang="fr-FR" sz="2200" dirty="0"/>
              <a:t> </a:t>
            </a:r>
            <a:r>
              <a:rPr lang="fr-FR" sz="2200" b="1" dirty="0">
                <a:solidFill>
                  <a:srgbClr val="C00000"/>
                </a:solidFill>
              </a:rPr>
              <a:t>Phaser</a:t>
            </a:r>
            <a:r>
              <a:rPr lang="fr-FR" sz="2200" dirty="0"/>
              <a:t>.</a:t>
            </a:r>
            <a:endParaRPr lang="fr-FR" sz="2200" b="1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C487D82-93BA-430D-871D-ED201F9849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743" y="2586639"/>
            <a:ext cx="1055546" cy="105554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8109BD7-185C-47D5-BD5A-4E94AC9F6F5C}"/>
              </a:ext>
            </a:extLst>
          </p:cNvPr>
          <p:cNvSpPr/>
          <p:nvPr/>
        </p:nvSpPr>
        <p:spPr>
          <a:xfrm>
            <a:off x="612326" y="5038901"/>
            <a:ext cx="827846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b="1" dirty="0"/>
              <a:t>Phaser</a:t>
            </a:r>
            <a:r>
              <a:rPr lang="fr-FR" sz="2200" dirty="0"/>
              <a:t> apporte les éléments nécessaires pour créer facilement le jeu en 2D sans avoir à tout réinventer (animations, gestion des collisions…).</a:t>
            </a:r>
          </a:p>
        </p:txBody>
      </p:sp>
      <p:pic>
        <p:nvPicPr>
          <p:cNvPr id="21" name="Image 20">
            <a:hlinkClick r:id="rId3"/>
            <a:extLst>
              <a:ext uri="{FF2B5EF4-FFF2-40B4-BE49-F238E27FC236}">
                <a16:creationId xmlns:a16="http://schemas.microsoft.com/office/drawing/2014/main" id="{BB2B56D7-B1C8-48FB-B79E-384AFCC91B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533" y="3642184"/>
            <a:ext cx="1659232" cy="1424065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CF3D1213-E327-4661-AEC4-C596444DC16D}"/>
              </a:ext>
            </a:extLst>
          </p:cNvPr>
          <p:cNvGrpSpPr/>
          <p:nvPr/>
        </p:nvGrpSpPr>
        <p:grpSpPr>
          <a:xfrm>
            <a:off x="-17418" y="1573359"/>
            <a:ext cx="9161418" cy="31921"/>
            <a:chOff x="-8709" y="1572634"/>
            <a:chExt cx="9161418" cy="3192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9305146-0913-46CF-9CF0-9BF9A4554EFF}"/>
                </a:ext>
              </a:extLst>
            </p:cNvPr>
            <p:cNvSpPr/>
            <p:nvPr/>
          </p:nvSpPr>
          <p:spPr>
            <a:xfrm>
              <a:off x="-8709" y="1572634"/>
              <a:ext cx="7498080" cy="305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8575156-368B-4F26-B05F-4A445EEE21E9}"/>
                </a:ext>
              </a:extLst>
            </p:cNvPr>
            <p:cNvSpPr/>
            <p:nvPr/>
          </p:nvSpPr>
          <p:spPr>
            <a:xfrm>
              <a:off x="6763590" y="1574023"/>
              <a:ext cx="2389119" cy="30532"/>
            </a:xfrm>
            <a:prstGeom prst="rect">
              <a:avLst/>
            </a:prstGeom>
            <a:solidFill>
              <a:schemeClr val="accent5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02618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23B8316B-49F8-4C00-80FE-5028CA25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208" y="26064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quoi avons-nous besoin pour créer un jeu de plateformes 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E8135C-17D5-4295-88D5-248C98D52654}"/>
              </a:ext>
            </a:extLst>
          </p:cNvPr>
          <p:cNvSpPr/>
          <p:nvPr/>
        </p:nvSpPr>
        <p:spPr>
          <a:xfrm>
            <a:off x="498537" y="1817042"/>
            <a:ext cx="5489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D’un peu de HTML et de CSS</a:t>
            </a:r>
            <a:endParaRPr lang="fr-FR" sz="3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BD7DEC-985F-400B-9906-B926CC6572DA}"/>
              </a:ext>
            </a:extLst>
          </p:cNvPr>
          <p:cNvSpPr/>
          <p:nvPr/>
        </p:nvSpPr>
        <p:spPr>
          <a:xfrm>
            <a:off x="498537" y="2549845"/>
            <a:ext cx="7369113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Le jeu s’exécutera dans un navigateur (Mozilla Firefox…) </a:t>
            </a:r>
            <a:r>
              <a:rPr lang="fr-FR" sz="2200" b="1" dirty="0"/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DCE434-6AC6-4A71-8B20-ACEA41E8BE9C}"/>
              </a:ext>
            </a:extLst>
          </p:cNvPr>
          <p:cNvSpPr/>
          <p:nvPr/>
        </p:nvSpPr>
        <p:spPr>
          <a:xfrm>
            <a:off x="498537" y="3219187"/>
            <a:ext cx="790523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Quelques lignes de code </a:t>
            </a:r>
            <a:r>
              <a:rPr lang="fr-FR" sz="2200" b="1" dirty="0"/>
              <a:t>HTML</a:t>
            </a:r>
            <a:r>
              <a:rPr lang="fr-FR" sz="2200" dirty="0"/>
              <a:t> et </a:t>
            </a:r>
            <a:r>
              <a:rPr lang="fr-FR" sz="2200" b="1" dirty="0"/>
              <a:t>CSS</a:t>
            </a:r>
            <a:r>
              <a:rPr lang="fr-FR" sz="2200" dirty="0"/>
              <a:t> seront donc nécessaires.</a:t>
            </a:r>
            <a:endParaRPr lang="fr-FR" sz="2200" b="1" dirty="0"/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9EE11857-7302-485B-9DF6-82FDB848A5C2}"/>
              </a:ext>
            </a:extLst>
          </p:cNvPr>
          <p:cNvGrpSpPr/>
          <p:nvPr/>
        </p:nvGrpSpPr>
        <p:grpSpPr>
          <a:xfrm>
            <a:off x="808208" y="3894785"/>
            <a:ext cx="3523993" cy="2702568"/>
            <a:chOff x="808208" y="3894785"/>
            <a:chExt cx="3523993" cy="2702568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5E4226C3-9A30-4EF8-941E-A70204739DF5}"/>
                </a:ext>
              </a:extLst>
            </p:cNvPr>
            <p:cNvGrpSpPr/>
            <p:nvPr/>
          </p:nvGrpSpPr>
          <p:grpSpPr>
            <a:xfrm>
              <a:off x="808208" y="4222711"/>
              <a:ext cx="3523993" cy="1477327"/>
              <a:chOff x="1213470" y="4237423"/>
              <a:chExt cx="3523993" cy="1338828"/>
            </a:xfrm>
          </p:grpSpPr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34B10E06-9F78-4CF0-A642-7FFA38488EE2}"/>
                  </a:ext>
                </a:extLst>
              </p:cNvPr>
              <p:cNvSpPr txBox="1"/>
              <p:nvPr/>
            </p:nvSpPr>
            <p:spPr>
              <a:xfrm>
                <a:off x="1222178" y="4251058"/>
                <a:ext cx="476862" cy="13251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vert="wordArtVert" wrap="square" rtlCol="0">
                <a:spAutoFit/>
              </a:bodyPr>
              <a:lstStyle/>
              <a:p>
                <a:pPr algn="ctr"/>
                <a:r>
                  <a:rPr lang="fr-FR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HTML</a:t>
                </a:r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FAC9364-8CE9-4B48-B67A-8F9FCBCEFCEA}"/>
                  </a:ext>
                </a:extLst>
              </p:cNvPr>
              <p:cNvSpPr/>
              <p:nvPr/>
            </p:nvSpPr>
            <p:spPr>
              <a:xfrm>
                <a:off x="1213470" y="4237423"/>
                <a:ext cx="3523993" cy="1338828"/>
              </a:xfrm>
              <a:prstGeom prst="rect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b="1" dirty="0">
                    <a:solidFill>
                      <a:srgbClr val="2E6ADD"/>
                    </a:solidFill>
                    <a:latin typeface="Calibri" panose="020F0502020204030204" pitchFamily="34" charset="0"/>
                  </a:rPr>
                  <a:t>	&lt;body&gt;</a:t>
                </a:r>
                <a:endParaRPr lang="fr-FR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b="1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		</a:t>
                </a:r>
                <a:r>
                  <a:rPr lang="fr-FR" b="1" dirty="0">
                    <a:solidFill>
                      <a:srgbClr val="2E6ADD"/>
                    </a:solidFill>
                    <a:latin typeface="Calibri" panose="020F0502020204030204" pitchFamily="34" charset="0"/>
                  </a:rPr>
                  <a:t>&lt;div</a:t>
                </a:r>
                <a:r>
                  <a:rPr lang="fr-FR" b="1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fr-FR" b="1" dirty="0">
                    <a:solidFill>
                      <a:srgbClr val="008000"/>
                    </a:solidFill>
                    <a:latin typeface="Calibri" panose="020F0502020204030204" pitchFamily="34" charset="0"/>
                  </a:rPr>
                  <a:t>id</a:t>
                </a:r>
                <a:r>
                  <a:rPr lang="fr-FR" b="1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=</a:t>
                </a:r>
                <a:r>
                  <a:rPr lang="fr-FR" b="1" dirty="0">
                    <a:solidFill>
                      <a:srgbClr val="FF8000"/>
                    </a:solidFill>
                    <a:latin typeface="Calibri" panose="020F0502020204030204" pitchFamily="34" charset="0"/>
                  </a:rPr>
                  <a:t>"</a:t>
                </a:r>
                <a:r>
                  <a:rPr lang="fr-FR" b="1" dirty="0" err="1">
                    <a:solidFill>
                      <a:srgbClr val="FF8000"/>
                    </a:solidFill>
                    <a:latin typeface="Calibri" panose="020F0502020204030204" pitchFamily="34" charset="0"/>
                  </a:rPr>
                  <a:t>DivJeu</a:t>
                </a:r>
                <a:r>
                  <a:rPr lang="fr-FR" b="1" dirty="0">
                    <a:solidFill>
                      <a:srgbClr val="FF8000"/>
                    </a:solidFill>
                    <a:latin typeface="Calibri" panose="020F0502020204030204" pitchFamily="34" charset="0"/>
                  </a:rPr>
                  <a:t>"</a:t>
                </a:r>
                <a:r>
                  <a:rPr lang="fr-FR" b="1" dirty="0">
                    <a:solidFill>
                      <a:srgbClr val="2E6ADD"/>
                    </a:solidFill>
                    <a:latin typeface="Calibri" panose="020F0502020204030204" pitchFamily="34" charset="0"/>
                  </a:rPr>
                  <a:t>&gt;</a:t>
                </a:r>
                <a:r>
                  <a:rPr lang="fr-FR" b="1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fr-FR" b="1" dirty="0">
                    <a:solidFill>
                      <a:srgbClr val="2E6ADD"/>
                    </a:solidFill>
                    <a:latin typeface="Calibri" panose="020F0502020204030204" pitchFamily="34" charset="0"/>
                  </a:rPr>
                  <a:t>&lt;/div&gt;</a:t>
                </a:r>
                <a:endParaRPr lang="fr-FR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b="1" dirty="0">
                    <a:solidFill>
                      <a:srgbClr val="2E6ADD"/>
                    </a:solidFill>
                    <a:latin typeface="Calibri" panose="020F0502020204030204" pitchFamily="34" charset="0"/>
                  </a:rPr>
                  <a:t>	&lt;/body&gt;</a:t>
                </a:r>
                <a:endParaRPr lang="fr-FR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9" name="Connecteur droit 8">
                <a:extLst>
                  <a:ext uri="{FF2B5EF4-FFF2-40B4-BE49-F238E27FC236}">
                    <a16:creationId xmlns:a16="http://schemas.microsoft.com/office/drawing/2014/main" id="{BB23AA65-E599-4CB6-8C13-ECDC7A5D40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88618" y="4237423"/>
                <a:ext cx="0" cy="1335916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98ECE875-0D1B-4A12-A00A-35E6A4F3E770}"/>
                </a:ext>
              </a:extLst>
            </p:cNvPr>
            <p:cNvGrpSpPr/>
            <p:nvPr/>
          </p:nvGrpSpPr>
          <p:grpSpPr>
            <a:xfrm>
              <a:off x="1418409" y="5285366"/>
              <a:ext cx="2764684" cy="1311987"/>
              <a:chOff x="6057144" y="4139178"/>
              <a:chExt cx="1901005" cy="1311987"/>
            </a:xfrm>
          </p:grpSpPr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30986476-3D5C-4447-84B2-F8AC73F03ADA}"/>
                  </a:ext>
                </a:extLst>
              </p:cNvPr>
              <p:cNvSpPr txBox="1"/>
              <p:nvPr/>
            </p:nvSpPr>
            <p:spPr>
              <a:xfrm>
                <a:off x="6057144" y="4743279"/>
                <a:ext cx="1901005" cy="70788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rgbClr val="C00000"/>
                    </a:solidFill>
                  </a:rPr>
                  <a:t>La zone de jeu sera dans une div « </a:t>
                </a:r>
                <a:r>
                  <a:rPr lang="fr-FR" sz="2000" b="1" dirty="0" err="1">
                    <a:solidFill>
                      <a:srgbClr val="C00000"/>
                    </a:solidFill>
                  </a:rPr>
                  <a:t>DivJeu</a:t>
                </a:r>
                <a:r>
                  <a:rPr lang="fr-FR" sz="2000" dirty="0">
                    <a:solidFill>
                      <a:srgbClr val="C00000"/>
                    </a:solidFill>
                  </a:rPr>
                  <a:t> »</a:t>
                </a:r>
              </a:p>
            </p:txBody>
          </p:sp>
          <p:cxnSp>
            <p:nvCxnSpPr>
              <p:cNvPr id="26" name="Connecteur droit avec flèche 25">
                <a:extLst>
                  <a:ext uri="{FF2B5EF4-FFF2-40B4-BE49-F238E27FC236}">
                    <a16:creationId xmlns:a16="http://schemas.microsoft.com/office/drawing/2014/main" id="{69E159CA-F0CA-443D-8FB9-CE49128A32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57542" y="4139178"/>
                <a:ext cx="0" cy="604102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CA4BF347-5BFC-4E4E-AC5F-2F264F90B2DB}"/>
                </a:ext>
              </a:extLst>
            </p:cNvPr>
            <p:cNvSpPr txBox="1"/>
            <p:nvPr/>
          </p:nvSpPr>
          <p:spPr>
            <a:xfrm>
              <a:off x="1989003" y="3894785"/>
              <a:ext cx="1506661" cy="40011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index.html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958C2221-F116-4653-810D-6D99B543B777}"/>
              </a:ext>
            </a:extLst>
          </p:cNvPr>
          <p:cNvGrpSpPr/>
          <p:nvPr/>
        </p:nvGrpSpPr>
        <p:grpSpPr>
          <a:xfrm>
            <a:off x="4879778" y="3894785"/>
            <a:ext cx="3523993" cy="2702568"/>
            <a:chOff x="4879778" y="3894785"/>
            <a:chExt cx="3523993" cy="2702568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C21D8764-9E67-43C8-825B-948E8E0601A7}"/>
                </a:ext>
              </a:extLst>
            </p:cNvPr>
            <p:cNvSpPr txBox="1"/>
            <p:nvPr/>
          </p:nvSpPr>
          <p:spPr>
            <a:xfrm>
              <a:off x="4888486" y="4236347"/>
              <a:ext cx="476862" cy="146369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vert="wordArtVert" wrap="square" rtlCol="0">
              <a:spAutoFit/>
            </a:bodyPr>
            <a:lstStyle/>
            <a:p>
              <a:pPr algn="ctr"/>
              <a:r>
                <a:rPr lang="fr-F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CSS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2D9035-B251-4A26-B1A7-84D5AEA7CB1E}"/>
                </a:ext>
              </a:extLst>
            </p:cNvPr>
            <p:cNvSpPr/>
            <p:nvPr/>
          </p:nvSpPr>
          <p:spPr>
            <a:xfrm>
              <a:off x="4879778" y="4222712"/>
              <a:ext cx="3523993" cy="1477328"/>
            </a:xfrm>
            <a:prstGeom prst="rect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b="1" dirty="0">
                  <a:solidFill>
                    <a:srgbClr val="2E6ADD"/>
                  </a:solidFill>
                  <a:latin typeface="Calibri" panose="020F0502020204030204" pitchFamily="34" charset="0"/>
                </a:rPr>
                <a:t>	</a:t>
              </a:r>
              <a:r>
                <a:rPr lang="fr-FR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#</a:t>
              </a:r>
              <a:r>
                <a:rPr lang="fr-FR" b="1" dirty="0" err="1">
                  <a:solidFill>
                    <a:srgbClr val="A6E22E"/>
                  </a:solidFill>
                  <a:latin typeface="Calibri" panose="020F0502020204030204" pitchFamily="34" charset="0"/>
                </a:rPr>
                <a:t>DivJeu</a:t>
              </a:r>
              <a:r>
                <a:rPr lang="fr-FR" b="1" dirty="0">
                  <a:solidFill>
                    <a:srgbClr val="FF0080"/>
                  </a:solidFill>
                  <a:latin typeface="Calibri" panose="020F0502020204030204" pitchFamily="34" charset="0"/>
                </a:rPr>
                <a:t> </a:t>
              </a:r>
              <a:r>
                <a:rPr lang="fr-FR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{</a:t>
              </a:r>
              <a:endParaRPr lang="fr-FR" b="1" dirty="0">
                <a:solidFill>
                  <a:srgbClr val="8000FF"/>
                </a:solidFill>
                <a:latin typeface="Calibri" panose="020F0502020204030204" pitchFamily="34" charset="0"/>
              </a:endParaRPr>
            </a:p>
            <a:p>
              <a:r>
                <a:rPr lang="fr-FR" b="1" dirty="0">
                  <a:solidFill>
                    <a:srgbClr val="8000FF"/>
                  </a:solidFill>
                  <a:latin typeface="Calibri" panose="020F0502020204030204" pitchFamily="34" charset="0"/>
                </a:rPr>
                <a:t>    		</a:t>
              </a:r>
              <a:r>
                <a:rPr lang="fr-FR" b="1" dirty="0" err="1">
                  <a:solidFill>
                    <a:srgbClr val="8000FF"/>
                  </a:solidFill>
                  <a:latin typeface="Calibri" panose="020F0502020204030204" pitchFamily="34" charset="0"/>
                </a:rPr>
                <a:t>margin</a:t>
              </a:r>
              <a:r>
                <a:rPr lang="fr-FR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: auto;</a:t>
              </a:r>
              <a:endParaRPr lang="fr-FR" b="1" dirty="0">
                <a:solidFill>
                  <a:srgbClr val="8000FF"/>
                </a:solidFill>
                <a:latin typeface="Calibri" panose="020F050202020403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fr-FR" b="1" dirty="0">
                  <a:solidFill>
                    <a:srgbClr val="8000FF"/>
                  </a:solidFill>
                  <a:latin typeface="Calibri" panose="020F0502020204030204" pitchFamily="34" charset="0"/>
                </a:rPr>
                <a:t>    		</a:t>
              </a:r>
              <a:r>
                <a:rPr lang="fr-FR" b="1" dirty="0" err="1">
                  <a:solidFill>
                    <a:srgbClr val="8000FF"/>
                  </a:solidFill>
                  <a:latin typeface="Calibri" panose="020F0502020204030204" pitchFamily="34" charset="0"/>
                </a:rPr>
                <a:t>width</a:t>
              </a:r>
              <a:r>
                <a:rPr lang="fr-FR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: 800px;</a:t>
              </a:r>
              <a:r>
                <a:rPr lang="fr-FR" b="1" dirty="0">
                  <a:solidFill>
                    <a:srgbClr val="8000FF"/>
                  </a:solidFill>
                  <a:latin typeface="Calibri" panose="020F0502020204030204" pitchFamily="34" charset="0"/>
                </a:rPr>
                <a:t>   </a:t>
              </a:r>
            </a:p>
            <a:p>
              <a:r>
                <a:rPr lang="fr-FR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	  }</a:t>
              </a: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7575FFA2-B791-4BA0-9784-927F8757D948}"/>
                </a:ext>
              </a:extLst>
            </p:cNvPr>
            <p:cNvCxnSpPr>
              <a:cxnSpLocks/>
            </p:cNvCxnSpPr>
            <p:nvPr/>
          </p:nvCxnSpPr>
          <p:spPr>
            <a:xfrm>
              <a:off x="5354926" y="4222712"/>
              <a:ext cx="0" cy="1477328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A8B198D6-F485-46DC-9071-9EBC7BCFF1A2}"/>
                </a:ext>
              </a:extLst>
            </p:cNvPr>
            <p:cNvGrpSpPr/>
            <p:nvPr/>
          </p:nvGrpSpPr>
          <p:grpSpPr>
            <a:xfrm>
              <a:off x="5507428" y="5285366"/>
              <a:ext cx="2764684" cy="1311987"/>
              <a:chOff x="6057144" y="4139178"/>
              <a:chExt cx="1901005" cy="1311987"/>
            </a:xfrm>
          </p:grpSpPr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06167600-C8A8-4508-B40F-83855E4A5F10}"/>
                  </a:ext>
                </a:extLst>
              </p:cNvPr>
              <p:cNvSpPr txBox="1"/>
              <p:nvPr/>
            </p:nvSpPr>
            <p:spPr>
              <a:xfrm>
                <a:off x="6057144" y="4743279"/>
                <a:ext cx="1901005" cy="70788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rgbClr val="C00000"/>
                    </a:solidFill>
                  </a:rPr>
                  <a:t>La div « </a:t>
                </a:r>
                <a:r>
                  <a:rPr lang="fr-FR" sz="2000" b="1" dirty="0" err="1">
                    <a:solidFill>
                      <a:srgbClr val="C00000"/>
                    </a:solidFill>
                  </a:rPr>
                  <a:t>DivJeu</a:t>
                </a:r>
                <a:r>
                  <a:rPr lang="fr-FR" sz="2000" dirty="0">
                    <a:solidFill>
                      <a:srgbClr val="C00000"/>
                    </a:solidFill>
                  </a:rPr>
                  <a:t> » sera centrée dans l’écran</a:t>
                </a:r>
              </a:p>
            </p:txBody>
          </p:sp>
          <p:cxnSp>
            <p:nvCxnSpPr>
              <p:cNvPr id="30" name="Connecteur droit avec flèche 29">
                <a:extLst>
                  <a:ext uri="{FF2B5EF4-FFF2-40B4-BE49-F238E27FC236}">
                    <a16:creationId xmlns:a16="http://schemas.microsoft.com/office/drawing/2014/main" id="{71F24186-5BDE-4005-8536-DDC58E19B7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57542" y="4139178"/>
                <a:ext cx="0" cy="604102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9C7EA543-86CF-4F53-8A7E-6F4CE8ACE24E}"/>
                </a:ext>
              </a:extLst>
            </p:cNvPr>
            <p:cNvSpPr txBox="1"/>
            <p:nvPr/>
          </p:nvSpPr>
          <p:spPr>
            <a:xfrm>
              <a:off x="6154866" y="3894785"/>
              <a:ext cx="1506661" cy="40011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style.css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4ED2C76-CA54-451F-9700-8ABCA36C7229}"/>
              </a:ext>
            </a:extLst>
          </p:cNvPr>
          <p:cNvGrpSpPr/>
          <p:nvPr/>
        </p:nvGrpSpPr>
        <p:grpSpPr>
          <a:xfrm>
            <a:off x="-17418" y="1573359"/>
            <a:ext cx="9161418" cy="31921"/>
            <a:chOff x="-8709" y="1572634"/>
            <a:chExt cx="9161418" cy="3192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4FC2801-016D-4F0B-922F-AE69CDA19521}"/>
                </a:ext>
              </a:extLst>
            </p:cNvPr>
            <p:cNvSpPr/>
            <p:nvPr/>
          </p:nvSpPr>
          <p:spPr>
            <a:xfrm>
              <a:off x="-8709" y="1572634"/>
              <a:ext cx="7498080" cy="305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CB4A3D4-7FBC-4B2C-A288-C39590EC2893}"/>
                </a:ext>
              </a:extLst>
            </p:cNvPr>
            <p:cNvSpPr/>
            <p:nvPr/>
          </p:nvSpPr>
          <p:spPr>
            <a:xfrm>
              <a:off x="6763590" y="1574023"/>
              <a:ext cx="2389119" cy="30532"/>
            </a:xfrm>
            <a:prstGeom prst="rect">
              <a:avLst/>
            </a:prstGeom>
            <a:solidFill>
              <a:schemeClr val="accent5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9068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en L 6">
            <a:extLst>
              <a:ext uri="{FF2B5EF4-FFF2-40B4-BE49-F238E27FC236}">
                <a16:creationId xmlns:a16="http://schemas.microsoft.com/office/drawing/2014/main" id="{849A6F67-23D9-474D-A4A7-07DE55DEF68A}"/>
              </a:ext>
            </a:extLst>
          </p:cNvPr>
          <p:cNvSpPr/>
          <p:nvPr/>
        </p:nvSpPr>
        <p:spPr>
          <a:xfrm>
            <a:off x="78397" y="1966551"/>
            <a:ext cx="8962062" cy="3900175"/>
          </a:xfrm>
          <a:prstGeom prst="corner">
            <a:avLst>
              <a:gd name="adj1" fmla="val 37758"/>
              <a:gd name="adj2" fmla="val 118345"/>
            </a:avLst>
          </a:prstGeom>
          <a:solidFill>
            <a:schemeClr val="accent2">
              <a:alpha val="1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BB7D7A-02CB-41EB-BE1F-795806E6B966}"/>
              </a:ext>
            </a:extLst>
          </p:cNvPr>
          <p:cNvSpPr/>
          <p:nvPr/>
        </p:nvSpPr>
        <p:spPr>
          <a:xfrm>
            <a:off x="7905750" y="1966552"/>
            <a:ext cx="1155469" cy="888857"/>
          </a:xfrm>
          <a:prstGeom prst="rect">
            <a:avLst/>
          </a:prstGeom>
          <a:solidFill>
            <a:schemeClr val="accent6">
              <a:lumMod val="75000"/>
              <a:alpha val="31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56C5CA2-0345-4C78-900B-89E960E5CC07}"/>
              </a:ext>
            </a:extLst>
          </p:cNvPr>
          <p:cNvSpPr/>
          <p:nvPr/>
        </p:nvSpPr>
        <p:spPr>
          <a:xfrm>
            <a:off x="5241805" y="1966552"/>
            <a:ext cx="2527424" cy="2268385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C0710F7-609E-4CB3-A39E-6133349A6A1B}"/>
              </a:ext>
            </a:extLst>
          </p:cNvPr>
          <p:cNvGrpSpPr/>
          <p:nvPr/>
        </p:nvGrpSpPr>
        <p:grpSpPr>
          <a:xfrm>
            <a:off x="3219768" y="210826"/>
            <a:ext cx="2466658" cy="805203"/>
            <a:chOff x="3126658" y="1688914"/>
            <a:chExt cx="2466658" cy="805203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7A3FE6CE-D250-404C-8AE3-74A0A4AE2C98}"/>
                </a:ext>
              </a:extLst>
            </p:cNvPr>
            <p:cNvPicPr/>
            <p:nvPr/>
          </p:nvPicPr>
          <p:blipFill>
            <a:blip r:embed="rId2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0200" y="1688914"/>
              <a:ext cx="431800" cy="4318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1" name="Text Box 23">
              <a:extLst>
                <a:ext uri="{FF2B5EF4-FFF2-40B4-BE49-F238E27FC236}">
                  <a16:creationId xmlns:a16="http://schemas.microsoft.com/office/drawing/2014/main" id="{ADC00129-C456-4B94-A209-F58A725A7C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6658" y="1918807"/>
              <a:ext cx="2466658" cy="575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fr-FR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Mes documents</a:t>
              </a:r>
              <a:endParaRPr lang="fr-F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21A396E3-E1C7-44B7-9B04-58B58DC43B5D}"/>
              </a:ext>
            </a:extLst>
          </p:cNvPr>
          <p:cNvGrpSpPr/>
          <p:nvPr/>
        </p:nvGrpSpPr>
        <p:grpSpPr>
          <a:xfrm>
            <a:off x="3215881" y="1218499"/>
            <a:ext cx="2466658" cy="805203"/>
            <a:chOff x="3126658" y="1688914"/>
            <a:chExt cx="2466658" cy="805203"/>
          </a:xfrm>
        </p:grpSpPr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FCEA1848-C602-437D-9D5E-EAB88AA6B3CA}"/>
                </a:ext>
              </a:extLst>
            </p:cNvPr>
            <p:cNvPicPr/>
            <p:nvPr/>
          </p:nvPicPr>
          <p:blipFill>
            <a:blip r:embed="rId2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0200" y="1688914"/>
              <a:ext cx="431800" cy="4318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6" name="Text Box 23">
              <a:extLst>
                <a:ext uri="{FF2B5EF4-FFF2-40B4-BE49-F238E27FC236}">
                  <a16:creationId xmlns:a16="http://schemas.microsoft.com/office/drawing/2014/main" id="{558D838C-0110-4817-9418-6011203CA7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6658" y="1918807"/>
              <a:ext cx="2466658" cy="575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fr-FR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ICN</a:t>
              </a:r>
              <a:endParaRPr lang="fr-F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1C8954D3-28FF-4545-B86E-97E31DCE5D92}"/>
              </a:ext>
            </a:extLst>
          </p:cNvPr>
          <p:cNvGrpSpPr/>
          <p:nvPr/>
        </p:nvGrpSpPr>
        <p:grpSpPr>
          <a:xfrm>
            <a:off x="7236749" y="2050207"/>
            <a:ext cx="2466658" cy="805203"/>
            <a:chOff x="3126658" y="1688914"/>
            <a:chExt cx="2466658" cy="805203"/>
          </a:xfrm>
        </p:grpSpPr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AB07F06E-CB70-478D-A6C4-EB05DF245ED7}"/>
                </a:ext>
              </a:extLst>
            </p:cNvPr>
            <p:cNvPicPr/>
            <p:nvPr/>
          </p:nvPicPr>
          <p:blipFill>
            <a:blip r:embed="rId2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0200" y="1688914"/>
              <a:ext cx="431800" cy="4318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1" name="Text Box 23">
              <a:extLst>
                <a:ext uri="{FF2B5EF4-FFF2-40B4-BE49-F238E27FC236}">
                  <a16:creationId xmlns:a16="http://schemas.microsoft.com/office/drawing/2014/main" id="{9F1FE181-DC35-4A1C-8384-41A367C04D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6658" y="1918807"/>
              <a:ext cx="2466658" cy="575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fr-FR" b="1" dirty="0">
                  <a:solidFill>
                    <a:schemeClr val="accent6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HTML-CSS</a:t>
              </a:r>
              <a:endParaRPr lang="fr-FR" sz="20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FDA95CF6-15CA-4A14-8529-42E9510E029E}"/>
              </a:ext>
            </a:extLst>
          </p:cNvPr>
          <p:cNvGrpSpPr/>
          <p:nvPr/>
        </p:nvGrpSpPr>
        <p:grpSpPr>
          <a:xfrm>
            <a:off x="1163148" y="2056910"/>
            <a:ext cx="2466658" cy="805203"/>
            <a:chOff x="3126658" y="1688914"/>
            <a:chExt cx="2466658" cy="805203"/>
          </a:xfrm>
        </p:grpSpPr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EB7A4F33-6346-4B75-85B9-47BCAB65980B}"/>
                </a:ext>
              </a:extLst>
            </p:cNvPr>
            <p:cNvPicPr/>
            <p:nvPr/>
          </p:nvPicPr>
          <p:blipFill>
            <a:blip r:embed="rId2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0200" y="1688914"/>
              <a:ext cx="431800" cy="4318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4" name="Text Box 23">
              <a:extLst>
                <a:ext uri="{FF2B5EF4-FFF2-40B4-BE49-F238E27FC236}">
                  <a16:creationId xmlns:a16="http://schemas.microsoft.com/office/drawing/2014/main" id="{989DE66E-1607-4AD6-B41E-52DC794D99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6658" y="1918807"/>
              <a:ext cx="2466658" cy="575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fr-FR" b="1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jeuvideo</a:t>
              </a:r>
              <a:endParaRPr lang="fr-FR" sz="20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551F7BB4-D22D-489E-910E-4889557DFF0D}"/>
              </a:ext>
            </a:extLst>
          </p:cNvPr>
          <p:cNvGrpSpPr/>
          <p:nvPr/>
        </p:nvGrpSpPr>
        <p:grpSpPr>
          <a:xfrm>
            <a:off x="-294630" y="3537692"/>
            <a:ext cx="1762125" cy="658598"/>
            <a:chOff x="1660683" y="4474427"/>
            <a:chExt cx="1762125" cy="658598"/>
          </a:xfrm>
        </p:grpSpPr>
        <p:sp>
          <p:nvSpPr>
            <p:cNvPr id="47" name="Zone de texte 39">
              <a:extLst>
                <a:ext uri="{FF2B5EF4-FFF2-40B4-BE49-F238E27FC236}">
                  <a16:creationId xmlns:a16="http://schemas.microsoft.com/office/drawing/2014/main" id="{E5519AE6-48AB-49D3-BA7C-1ECEBF39FDCE}"/>
                </a:ext>
              </a:extLst>
            </p:cNvPr>
            <p:cNvSpPr txBox="1"/>
            <p:nvPr/>
          </p:nvSpPr>
          <p:spPr>
            <a:xfrm>
              <a:off x="1660683" y="4665513"/>
              <a:ext cx="1762125" cy="46751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fr-FR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index.html</a:t>
              </a:r>
              <a:endParaRPr lang="fr-FR" sz="20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Image 45">
              <a:hlinkClick r:id="rId3" action="ppaction://hlinksldjump"/>
              <a:extLst>
                <a:ext uri="{FF2B5EF4-FFF2-40B4-BE49-F238E27FC236}">
                  <a16:creationId xmlns:a16="http://schemas.microsoft.com/office/drawing/2014/main" id="{C0D605BC-5270-4A12-A30E-99C6ACADA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7600" y="4474427"/>
              <a:ext cx="259080" cy="317500"/>
            </a:xfrm>
            <a:prstGeom prst="rect">
              <a:avLst/>
            </a:prstGeom>
            <a:solidFill>
              <a:schemeClr val="bg1"/>
            </a:solidFill>
            <a:effectLst/>
          </p:spPr>
        </p:pic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F28DC13F-A69A-42AA-A815-6CF16103507E}"/>
              </a:ext>
            </a:extLst>
          </p:cNvPr>
          <p:cNvGrpSpPr/>
          <p:nvPr/>
        </p:nvGrpSpPr>
        <p:grpSpPr>
          <a:xfrm>
            <a:off x="845059" y="3544622"/>
            <a:ext cx="1762125" cy="658598"/>
            <a:chOff x="1660683" y="4474427"/>
            <a:chExt cx="1762125" cy="658598"/>
          </a:xfrm>
        </p:grpSpPr>
        <p:sp>
          <p:nvSpPr>
            <p:cNvPr id="50" name="Zone de texte 39">
              <a:extLst>
                <a:ext uri="{FF2B5EF4-FFF2-40B4-BE49-F238E27FC236}">
                  <a16:creationId xmlns:a16="http://schemas.microsoft.com/office/drawing/2014/main" id="{D374EA5A-CE31-4C0C-996D-1EF4F8A45C1A}"/>
                </a:ext>
              </a:extLst>
            </p:cNvPr>
            <p:cNvSpPr txBox="1"/>
            <p:nvPr/>
          </p:nvSpPr>
          <p:spPr>
            <a:xfrm>
              <a:off x="1660683" y="4665513"/>
              <a:ext cx="1762125" cy="46751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fr-FR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style.css</a:t>
              </a:r>
              <a:endParaRPr lang="fr-FR" sz="20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Image 48">
              <a:hlinkClick r:id="rId5" action="ppaction://hlinksldjump"/>
              <a:extLst>
                <a:ext uri="{FF2B5EF4-FFF2-40B4-BE49-F238E27FC236}">
                  <a16:creationId xmlns:a16="http://schemas.microsoft.com/office/drawing/2014/main" id="{5B7DB46C-CCC0-4796-9423-0FDF1FC98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7600" y="4474427"/>
              <a:ext cx="259080" cy="317500"/>
            </a:xfrm>
            <a:prstGeom prst="rect">
              <a:avLst/>
            </a:prstGeom>
            <a:solidFill>
              <a:schemeClr val="bg1"/>
            </a:solidFill>
            <a:effectLst/>
          </p:spPr>
        </p:pic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371B626A-9550-46A9-83D6-72690F1D9E17}"/>
              </a:ext>
            </a:extLst>
          </p:cNvPr>
          <p:cNvGrpSpPr/>
          <p:nvPr/>
        </p:nvGrpSpPr>
        <p:grpSpPr>
          <a:xfrm>
            <a:off x="1399717" y="5078315"/>
            <a:ext cx="1762125" cy="658598"/>
            <a:chOff x="1660683" y="4474427"/>
            <a:chExt cx="1762125" cy="658598"/>
          </a:xfrm>
        </p:grpSpPr>
        <p:sp>
          <p:nvSpPr>
            <p:cNvPr id="53" name="Zone de texte 39">
              <a:extLst>
                <a:ext uri="{FF2B5EF4-FFF2-40B4-BE49-F238E27FC236}">
                  <a16:creationId xmlns:a16="http://schemas.microsoft.com/office/drawing/2014/main" id="{B94669F2-33BD-42EA-823B-625EF517EA3B}"/>
                </a:ext>
              </a:extLst>
            </p:cNvPr>
            <p:cNvSpPr txBox="1"/>
            <p:nvPr/>
          </p:nvSpPr>
          <p:spPr>
            <a:xfrm>
              <a:off x="1660683" y="4665513"/>
              <a:ext cx="1762125" cy="46751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fr-FR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fr-FR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haser.min.js</a:t>
              </a:r>
              <a:endParaRPr lang="fr-FR" sz="20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2" name="Image 51">
              <a:hlinkClick r:id="rId6" action="ppaction://hlinksldjump"/>
              <a:extLst>
                <a:ext uri="{FF2B5EF4-FFF2-40B4-BE49-F238E27FC236}">
                  <a16:creationId xmlns:a16="http://schemas.microsoft.com/office/drawing/2014/main" id="{A9AFE654-DF13-49C1-9424-30FF347DC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7600" y="4474427"/>
              <a:ext cx="259080" cy="317500"/>
            </a:xfrm>
            <a:prstGeom prst="rect">
              <a:avLst/>
            </a:prstGeom>
            <a:solidFill>
              <a:schemeClr val="bg1"/>
            </a:solidFill>
            <a:effectLst/>
          </p:spPr>
        </p:pic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F3206942-2700-4D65-8AE8-0C39C2965EFA}"/>
              </a:ext>
            </a:extLst>
          </p:cNvPr>
          <p:cNvGrpSpPr/>
          <p:nvPr/>
        </p:nvGrpSpPr>
        <p:grpSpPr>
          <a:xfrm>
            <a:off x="2102723" y="3488549"/>
            <a:ext cx="1653211" cy="805203"/>
            <a:chOff x="3544414" y="1688914"/>
            <a:chExt cx="1653211" cy="805203"/>
          </a:xfrm>
        </p:grpSpPr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id="{668EBBE8-BEB0-44AA-8DC1-18778DAC203C}"/>
                </a:ext>
              </a:extLst>
            </p:cNvPr>
            <p:cNvPicPr/>
            <p:nvPr/>
          </p:nvPicPr>
          <p:blipFill>
            <a:blip r:embed="rId2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0200" y="1688914"/>
              <a:ext cx="431800" cy="4318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56" name="Text Box 23">
              <a:extLst>
                <a:ext uri="{FF2B5EF4-FFF2-40B4-BE49-F238E27FC236}">
                  <a16:creationId xmlns:a16="http://schemas.microsoft.com/office/drawing/2014/main" id="{4C0528CB-2947-4DF5-88C7-2A79BB4F1A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4414" y="1918807"/>
              <a:ext cx="1653211" cy="575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fr-FR" b="1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js</a:t>
              </a:r>
              <a:endParaRPr lang="fr-FR" sz="20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5493C51D-A103-4BAA-BD58-01EC2C61FB1E}"/>
              </a:ext>
            </a:extLst>
          </p:cNvPr>
          <p:cNvGrpSpPr/>
          <p:nvPr/>
        </p:nvGrpSpPr>
        <p:grpSpPr>
          <a:xfrm>
            <a:off x="2998409" y="3486886"/>
            <a:ext cx="2466658" cy="805203"/>
            <a:chOff x="3126658" y="1688914"/>
            <a:chExt cx="2466658" cy="805203"/>
          </a:xfrm>
        </p:grpSpPr>
        <p:sp>
          <p:nvSpPr>
            <p:cNvPr id="59" name="Text Box 23">
              <a:extLst>
                <a:ext uri="{FF2B5EF4-FFF2-40B4-BE49-F238E27FC236}">
                  <a16:creationId xmlns:a16="http://schemas.microsoft.com/office/drawing/2014/main" id="{8975D8FF-A9C7-4CA3-AFA4-4590C7D09D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6658" y="1918807"/>
              <a:ext cx="2466658" cy="575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fr-FR" b="1" dirty="0" err="1">
                  <a:solidFill>
                    <a:schemeClr val="accent2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medias</a:t>
              </a:r>
              <a:endParaRPr lang="fr-FR" sz="20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8" name="Image 57">
              <a:hlinkClick r:id="rId7" action="ppaction://hlinksldjump"/>
              <a:extLst>
                <a:ext uri="{FF2B5EF4-FFF2-40B4-BE49-F238E27FC236}">
                  <a16:creationId xmlns:a16="http://schemas.microsoft.com/office/drawing/2014/main" id="{A0EB5CA8-8C79-415D-9E16-F68904E61452}"/>
                </a:ext>
              </a:extLst>
            </p:cNvPr>
            <p:cNvPicPr/>
            <p:nvPr/>
          </p:nvPicPr>
          <p:blipFill>
            <a:blip r:embed="rId2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0200" y="1688914"/>
              <a:ext cx="431800" cy="43180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C8948FE8-7055-43AD-8270-0CE693F01E9E}"/>
              </a:ext>
            </a:extLst>
          </p:cNvPr>
          <p:cNvGrpSpPr/>
          <p:nvPr/>
        </p:nvGrpSpPr>
        <p:grpSpPr>
          <a:xfrm>
            <a:off x="5291804" y="2059149"/>
            <a:ext cx="2466658" cy="805203"/>
            <a:chOff x="3126658" y="1688914"/>
            <a:chExt cx="2466658" cy="805203"/>
          </a:xfrm>
        </p:grpSpPr>
        <p:pic>
          <p:nvPicPr>
            <p:cNvPr id="61" name="Image 60">
              <a:extLst>
                <a:ext uri="{FF2B5EF4-FFF2-40B4-BE49-F238E27FC236}">
                  <a16:creationId xmlns:a16="http://schemas.microsoft.com/office/drawing/2014/main" id="{2933EFB3-1EC4-46B5-B1D7-4DB9B66C969C}"/>
                </a:ext>
              </a:extLst>
            </p:cNvPr>
            <p:cNvPicPr/>
            <p:nvPr/>
          </p:nvPicPr>
          <p:blipFill>
            <a:blip r:embed="rId2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0200" y="1688914"/>
              <a:ext cx="431800" cy="4318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62" name="Text Box 23">
              <a:extLst>
                <a:ext uri="{FF2B5EF4-FFF2-40B4-BE49-F238E27FC236}">
                  <a16:creationId xmlns:a16="http://schemas.microsoft.com/office/drawing/2014/main" id="{19EF1244-6733-46DF-B36A-18E9B38E9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6658" y="1918807"/>
              <a:ext cx="2466658" cy="575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fr-FR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javascript</a:t>
              </a:r>
              <a:endParaRPr lang="fr-FR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3622EC5C-4ADD-421C-A61C-6E39984A5815}"/>
              </a:ext>
            </a:extLst>
          </p:cNvPr>
          <p:cNvGrpSpPr/>
          <p:nvPr/>
        </p:nvGrpSpPr>
        <p:grpSpPr>
          <a:xfrm>
            <a:off x="248392" y="5079582"/>
            <a:ext cx="1762125" cy="658598"/>
            <a:chOff x="1660683" y="4474427"/>
            <a:chExt cx="1762125" cy="658598"/>
          </a:xfrm>
        </p:grpSpPr>
        <p:sp>
          <p:nvSpPr>
            <p:cNvPr id="68" name="Zone de texte 39">
              <a:extLst>
                <a:ext uri="{FF2B5EF4-FFF2-40B4-BE49-F238E27FC236}">
                  <a16:creationId xmlns:a16="http://schemas.microsoft.com/office/drawing/2014/main" id="{AA140E42-94BB-4683-86E1-45E24C516852}"/>
                </a:ext>
              </a:extLst>
            </p:cNvPr>
            <p:cNvSpPr txBox="1"/>
            <p:nvPr/>
          </p:nvSpPr>
          <p:spPr>
            <a:xfrm>
              <a:off x="1660683" y="4665513"/>
              <a:ext cx="1762125" cy="46751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fr-FR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script.js</a:t>
              </a:r>
              <a:endParaRPr lang="fr-FR" sz="20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7" name="Image 66">
              <a:hlinkClick r:id="rId8" action="ppaction://hlinksldjump"/>
              <a:extLst>
                <a:ext uri="{FF2B5EF4-FFF2-40B4-BE49-F238E27FC236}">
                  <a16:creationId xmlns:a16="http://schemas.microsoft.com/office/drawing/2014/main" id="{56699792-FFE7-4B96-92DE-0CCF3D36F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7600" y="4474427"/>
              <a:ext cx="259080" cy="317500"/>
            </a:xfrm>
            <a:prstGeom prst="rect">
              <a:avLst/>
            </a:prstGeom>
            <a:solidFill>
              <a:schemeClr val="bg1"/>
            </a:solidFill>
            <a:effectLst/>
          </p:spPr>
        </p:pic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07E8C900-8958-4B72-A701-B6040838E131}"/>
              </a:ext>
            </a:extLst>
          </p:cNvPr>
          <p:cNvGrpSpPr/>
          <p:nvPr/>
        </p:nvGrpSpPr>
        <p:grpSpPr>
          <a:xfrm>
            <a:off x="5083326" y="3556421"/>
            <a:ext cx="1762125" cy="658598"/>
            <a:chOff x="1660683" y="4474427"/>
            <a:chExt cx="1762125" cy="658598"/>
          </a:xfrm>
        </p:grpSpPr>
        <p:pic>
          <p:nvPicPr>
            <p:cNvPr id="70" name="Image 69">
              <a:extLst>
                <a:ext uri="{FF2B5EF4-FFF2-40B4-BE49-F238E27FC236}">
                  <a16:creationId xmlns:a16="http://schemas.microsoft.com/office/drawing/2014/main" id="{9BA9777B-5DFB-412E-84A9-3C1BD079C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7600" y="4474427"/>
              <a:ext cx="259080" cy="317500"/>
            </a:xfrm>
            <a:prstGeom prst="rect">
              <a:avLst/>
            </a:prstGeom>
            <a:solidFill>
              <a:schemeClr val="bg1"/>
            </a:solidFill>
            <a:effectLst/>
          </p:spPr>
        </p:pic>
        <p:sp>
          <p:nvSpPr>
            <p:cNvPr id="71" name="Zone de texte 39">
              <a:extLst>
                <a:ext uri="{FF2B5EF4-FFF2-40B4-BE49-F238E27FC236}">
                  <a16:creationId xmlns:a16="http://schemas.microsoft.com/office/drawing/2014/main" id="{6E8C4136-E597-4BC4-AE5A-A1E959638E86}"/>
                </a:ext>
              </a:extLst>
            </p:cNvPr>
            <p:cNvSpPr txBox="1"/>
            <p:nvPr/>
          </p:nvSpPr>
          <p:spPr>
            <a:xfrm>
              <a:off x="1660683" y="4665513"/>
              <a:ext cx="1762125" cy="46751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fr-FR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index1.html</a:t>
              </a:r>
              <a:endParaRPr lang="fr-FR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909B3591-D561-42BA-9294-250B85ACE1B7}"/>
              </a:ext>
            </a:extLst>
          </p:cNvPr>
          <p:cNvGrpSpPr/>
          <p:nvPr/>
        </p:nvGrpSpPr>
        <p:grpSpPr>
          <a:xfrm>
            <a:off x="6263121" y="3556421"/>
            <a:ext cx="1762125" cy="658598"/>
            <a:chOff x="1660683" y="4474427"/>
            <a:chExt cx="1762125" cy="658598"/>
          </a:xfrm>
        </p:grpSpPr>
        <p:pic>
          <p:nvPicPr>
            <p:cNvPr id="73" name="Image 72">
              <a:extLst>
                <a:ext uri="{FF2B5EF4-FFF2-40B4-BE49-F238E27FC236}">
                  <a16:creationId xmlns:a16="http://schemas.microsoft.com/office/drawing/2014/main" id="{DA15E60E-DBE0-4E50-B385-A5FD66F75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7600" y="4474427"/>
              <a:ext cx="259080" cy="317500"/>
            </a:xfrm>
            <a:prstGeom prst="rect">
              <a:avLst/>
            </a:prstGeom>
            <a:solidFill>
              <a:schemeClr val="bg1"/>
            </a:solidFill>
            <a:effectLst/>
          </p:spPr>
        </p:pic>
        <p:sp>
          <p:nvSpPr>
            <p:cNvPr id="74" name="Zone de texte 39">
              <a:extLst>
                <a:ext uri="{FF2B5EF4-FFF2-40B4-BE49-F238E27FC236}">
                  <a16:creationId xmlns:a16="http://schemas.microsoft.com/office/drawing/2014/main" id="{518F10EF-E249-4923-B17D-FD48BFB5CD27}"/>
                </a:ext>
              </a:extLst>
            </p:cNvPr>
            <p:cNvSpPr txBox="1"/>
            <p:nvPr/>
          </p:nvSpPr>
          <p:spPr>
            <a:xfrm>
              <a:off x="1660683" y="4665513"/>
              <a:ext cx="1762125" cy="46751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fr-FR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script1.js</a:t>
              </a:r>
              <a:endParaRPr lang="fr-FR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856D1FE-638F-4C66-9DAE-CEDFE1F9393F}"/>
              </a:ext>
            </a:extLst>
          </p:cNvPr>
          <p:cNvCxnSpPr/>
          <p:nvPr/>
        </p:nvCxnSpPr>
        <p:spPr>
          <a:xfrm>
            <a:off x="4449210" y="838200"/>
            <a:ext cx="0" cy="39052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007C7D18-92B4-47B0-BD80-EA008666769C}"/>
              </a:ext>
            </a:extLst>
          </p:cNvPr>
          <p:cNvCxnSpPr>
            <a:cxnSpLocks/>
          </p:cNvCxnSpPr>
          <p:nvPr/>
        </p:nvCxnSpPr>
        <p:spPr>
          <a:xfrm flipH="1">
            <a:off x="2665509" y="2287165"/>
            <a:ext cx="179529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7E24100D-3B8F-4F99-8010-B1651C4D7BB9}"/>
              </a:ext>
            </a:extLst>
          </p:cNvPr>
          <p:cNvCxnSpPr>
            <a:cxnSpLocks/>
          </p:cNvCxnSpPr>
          <p:nvPr/>
        </p:nvCxnSpPr>
        <p:spPr>
          <a:xfrm flipH="1">
            <a:off x="5927885" y="3111730"/>
            <a:ext cx="1191693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9075533C-543C-4336-AF0C-230775B286A6}"/>
              </a:ext>
            </a:extLst>
          </p:cNvPr>
          <p:cNvCxnSpPr/>
          <p:nvPr/>
        </p:nvCxnSpPr>
        <p:spPr>
          <a:xfrm>
            <a:off x="6523731" y="2721205"/>
            <a:ext cx="0" cy="39052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C2D404C9-CC4A-42FC-A1C7-4B65A20F3410}"/>
              </a:ext>
            </a:extLst>
          </p:cNvPr>
          <p:cNvCxnSpPr/>
          <p:nvPr/>
        </p:nvCxnSpPr>
        <p:spPr>
          <a:xfrm>
            <a:off x="5927885" y="3107625"/>
            <a:ext cx="0" cy="39052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1C97513B-A28F-47BD-A1D9-26D492D69393}"/>
              </a:ext>
            </a:extLst>
          </p:cNvPr>
          <p:cNvCxnSpPr/>
          <p:nvPr/>
        </p:nvCxnSpPr>
        <p:spPr>
          <a:xfrm>
            <a:off x="7108271" y="3111730"/>
            <a:ext cx="0" cy="39052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64C02BB2-7E75-4527-8C60-A8F6F8A617B7}"/>
              </a:ext>
            </a:extLst>
          </p:cNvPr>
          <p:cNvCxnSpPr/>
          <p:nvPr/>
        </p:nvCxnSpPr>
        <p:spPr>
          <a:xfrm>
            <a:off x="2379681" y="2721205"/>
            <a:ext cx="0" cy="39052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22C43C90-CD0F-4A40-80B5-467E09902CFD}"/>
              </a:ext>
            </a:extLst>
          </p:cNvPr>
          <p:cNvCxnSpPr/>
          <p:nvPr/>
        </p:nvCxnSpPr>
        <p:spPr>
          <a:xfrm>
            <a:off x="2257512" y="4589501"/>
            <a:ext cx="0" cy="39052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1A0D35F9-286C-43B0-9AC3-A8BB1DB6ACBC}"/>
              </a:ext>
            </a:extLst>
          </p:cNvPr>
          <p:cNvCxnSpPr/>
          <p:nvPr/>
        </p:nvCxnSpPr>
        <p:spPr>
          <a:xfrm>
            <a:off x="2912967" y="4203220"/>
            <a:ext cx="0" cy="39052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5880235A-319F-4749-9075-55F5138102FC}"/>
              </a:ext>
            </a:extLst>
          </p:cNvPr>
          <p:cNvCxnSpPr/>
          <p:nvPr/>
        </p:nvCxnSpPr>
        <p:spPr>
          <a:xfrm>
            <a:off x="4235643" y="3103304"/>
            <a:ext cx="0" cy="39052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2D59D517-D41A-408E-A49B-A4BACF746D2F}"/>
              </a:ext>
            </a:extLst>
          </p:cNvPr>
          <p:cNvCxnSpPr/>
          <p:nvPr/>
        </p:nvCxnSpPr>
        <p:spPr>
          <a:xfrm>
            <a:off x="2914409" y="3103304"/>
            <a:ext cx="0" cy="39052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2E1B67D3-E17D-40D9-9C31-C31ECA6789C3}"/>
              </a:ext>
            </a:extLst>
          </p:cNvPr>
          <p:cNvCxnSpPr/>
          <p:nvPr/>
        </p:nvCxnSpPr>
        <p:spPr>
          <a:xfrm>
            <a:off x="1652657" y="3103304"/>
            <a:ext cx="0" cy="39052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2BE0FC08-4DA3-4CBD-88F9-71753C778838}"/>
              </a:ext>
            </a:extLst>
          </p:cNvPr>
          <p:cNvCxnSpPr/>
          <p:nvPr/>
        </p:nvCxnSpPr>
        <p:spPr>
          <a:xfrm>
            <a:off x="525140" y="3103304"/>
            <a:ext cx="0" cy="39052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0F60BB4F-CC44-40DF-B420-D1373075D633}"/>
              </a:ext>
            </a:extLst>
          </p:cNvPr>
          <p:cNvCxnSpPr>
            <a:cxnSpLocks/>
          </p:cNvCxnSpPr>
          <p:nvPr/>
        </p:nvCxnSpPr>
        <p:spPr>
          <a:xfrm flipH="1">
            <a:off x="514964" y="3111730"/>
            <a:ext cx="372943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651EA1A1-9D0C-49AB-85B5-F5478B6627A6}"/>
              </a:ext>
            </a:extLst>
          </p:cNvPr>
          <p:cNvCxnSpPr>
            <a:cxnSpLocks/>
          </p:cNvCxnSpPr>
          <p:nvPr/>
        </p:nvCxnSpPr>
        <p:spPr>
          <a:xfrm flipH="1">
            <a:off x="4460805" y="2286803"/>
            <a:ext cx="179529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F02F99BD-AE0F-48BB-85E9-D82B679235E0}"/>
              </a:ext>
            </a:extLst>
          </p:cNvPr>
          <p:cNvCxnSpPr>
            <a:cxnSpLocks/>
          </p:cNvCxnSpPr>
          <p:nvPr/>
        </p:nvCxnSpPr>
        <p:spPr>
          <a:xfrm flipH="1">
            <a:off x="6751180" y="2267902"/>
            <a:ext cx="141694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9AA11C1F-8271-44C7-B0A1-B99C8F502F64}"/>
              </a:ext>
            </a:extLst>
          </p:cNvPr>
          <p:cNvCxnSpPr/>
          <p:nvPr/>
        </p:nvCxnSpPr>
        <p:spPr>
          <a:xfrm>
            <a:off x="4233191" y="4196290"/>
            <a:ext cx="0" cy="39052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e 105">
            <a:extLst>
              <a:ext uri="{FF2B5EF4-FFF2-40B4-BE49-F238E27FC236}">
                <a16:creationId xmlns:a16="http://schemas.microsoft.com/office/drawing/2014/main" id="{22DB18E3-15ED-4002-B9B8-87CC1B605B46}"/>
              </a:ext>
            </a:extLst>
          </p:cNvPr>
          <p:cNvGrpSpPr/>
          <p:nvPr/>
        </p:nvGrpSpPr>
        <p:grpSpPr>
          <a:xfrm>
            <a:off x="5574107" y="5078315"/>
            <a:ext cx="1762125" cy="658598"/>
            <a:chOff x="1660683" y="4474427"/>
            <a:chExt cx="1762125" cy="658598"/>
          </a:xfrm>
        </p:grpSpPr>
        <p:sp>
          <p:nvSpPr>
            <p:cNvPr id="108" name="Zone de texte 39">
              <a:extLst>
                <a:ext uri="{FF2B5EF4-FFF2-40B4-BE49-F238E27FC236}">
                  <a16:creationId xmlns:a16="http://schemas.microsoft.com/office/drawing/2014/main" id="{AA8FEDE8-4442-478C-8751-1D3CDF142FD7}"/>
                </a:ext>
              </a:extLst>
            </p:cNvPr>
            <p:cNvSpPr txBox="1"/>
            <p:nvPr/>
          </p:nvSpPr>
          <p:spPr>
            <a:xfrm>
              <a:off x="1660683" y="4674455"/>
              <a:ext cx="1762125" cy="45857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fr-FR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plateforme.png</a:t>
              </a:r>
              <a:endParaRPr lang="fr-FR" sz="20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7" name="Image 106">
              <a:hlinkClick r:id="rId7" action="ppaction://hlinksldjump"/>
              <a:extLst>
                <a:ext uri="{FF2B5EF4-FFF2-40B4-BE49-F238E27FC236}">
                  <a16:creationId xmlns:a16="http://schemas.microsoft.com/office/drawing/2014/main" id="{7EFC8F92-6417-443A-B265-E7441218F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7600" y="4474427"/>
              <a:ext cx="259080" cy="317500"/>
            </a:xfrm>
            <a:prstGeom prst="rect">
              <a:avLst/>
            </a:prstGeom>
            <a:solidFill>
              <a:schemeClr val="bg1"/>
            </a:solidFill>
            <a:effectLst/>
          </p:spPr>
        </p:pic>
      </p:grpSp>
      <p:grpSp>
        <p:nvGrpSpPr>
          <p:cNvPr id="110" name="Groupe 109">
            <a:extLst>
              <a:ext uri="{FF2B5EF4-FFF2-40B4-BE49-F238E27FC236}">
                <a16:creationId xmlns:a16="http://schemas.microsoft.com/office/drawing/2014/main" id="{E8863ADF-9BEE-44B1-866D-C10BF579F57D}"/>
              </a:ext>
            </a:extLst>
          </p:cNvPr>
          <p:cNvGrpSpPr/>
          <p:nvPr/>
        </p:nvGrpSpPr>
        <p:grpSpPr>
          <a:xfrm>
            <a:off x="7299095" y="5078315"/>
            <a:ext cx="1762125" cy="658598"/>
            <a:chOff x="1660683" y="4474427"/>
            <a:chExt cx="1762125" cy="658598"/>
          </a:xfrm>
        </p:grpSpPr>
        <p:sp>
          <p:nvSpPr>
            <p:cNvPr id="112" name="Zone de texte 39">
              <a:extLst>
                <a:ext uri="{FF2B5EF4-FFF2-40B4-BE49-F238E27FC236}">
                  <a16:creationId xmlns:a16="http://schemas.microsoft.com/office/drawing/2014/main" id="{9BE7D65C-DC93-4B4B-9C28-CC481734BA12}"/>
                </a:ext>
              </a:extLst>
            </p:cNvPr>
            <p:cNvSpPr txBox="1"/>
            <p:nvPr/>
          </p:nvSpPr>
          <p:spPr>
            <a:xfrm>
              <a:off x="1660683" y="4665513"/>
              <a:ext cx="1762125" cy="46751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fr-FR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background.png</a:t>
              </a:r>
              <a:endParaRPr lang="fr-FR" sz="20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1" name="Image 110">
              <a:hlinkClick r:id="rId7" action="ppaction://hlinksldjump"/>
              <a:extLst>
                <a:ext uri="{FF2B5EF4-FFF2-40B4-BE49-F238E27FC236}">
                  <a16:creationId xmlns:a16="http://schemas.microsoft.com/office/drawing/2014/main" id="{53CA96BE-7F87-47C6-90E0-816846D98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7600" y="4474427"/>
              <a:ext cx="259080" cy="317500"/>
            </a:xfrm>
            <a:prstGeom prst="rect">
              <a:avLst/>
            </a:prstGeom>
            <a:solidFill>
              <a:schemeClr val="bg1"/>
            </a:solidFill>
            <a:effectLst/>
          </p:spPr>
        </p:pic>
      </p:grp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F557DCAD-1144-4FB4-9FC1-E622B5A9AA55}"/>
              </a:ext>
            </a:extLst>
          </p:cNvPr>
          <p:cNvCxnSpPr/>
          <p:nvPr/>
        </p:nvCxnSpPr>
        <p:spPr>
          <a:xfrm>
            <a:off x="6430564" y="4578455"/>
            <a:ext cx="0" cy="39052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2DF855F7-BB48-4C46-9094-3299302ADA99}"/>
              </a:ext>
            </a:extLst>
          </p:cNvPr>
          <p:cNvCxnSpPr/>
          <p:nvPr/>
        </p:nvCxnSpPr>
        <p:spPr>
          <a:xfrm>
            <a:off x="8155552" y="4578455"/>
            <a:ext cx="0" cy="39052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F74AC4AD-B518-4B7D-B5ED-37C4328FBFC5}"/>
              </a:ext>
            </a:extLst>
          </p:cNvPr>
          <p:cNvCxnSpPr>
            <a:cxnSpLocks/>
          </p:cNvCxnSpPr>
          <p:nvPr/>
        </p:nvCxnSpPr>
        <p:spPr>
          <a:xfrm rot="5400000">
            <a:off x="8465114" y="4266841"/>
            <a:ext cx="0" cy="62894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>
            <a:extLst>
              <a:ext uri="{FF2B5EF4-FFF2-40B4-BE49-F238E27FC236}">
                <a16:creationId xmlns:a16="http://schemas.microsoft.com/office/drawing/2014/main" id="{D63AECBE-AF7C-450D-98D0-51BAF9FA75F5}"/>
              </a:ext>
            </a:extLst>
          </p:cNvPr>
          <p:cNvCxnSpPr>
            <a:cxnSpLocks/>
          </p:cNvCxnSpPr>
          <p:nvPr/>
        </p:nvCxnSpPr>
        <p:spPr>
          <a:xfrm rot="5400000">
            <a:off x="7408432" y="2797046"/>
            <a:ext cx="0" cy="62894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0E0C2B08-2ED5-4E12-8F18-350A079836F1}"/>
              </a:ext>
            </a:extLst>
          </p:cNvPr>
          <p:cNvCxnSpPr/>
          <p:nvPr/>
        </p:nvCxnSpPr>
        <p:spPr>
          <a:xfrm>
            <a:off x="4454311" y="1889575"/>
            <a:ext cx="0" cy="39052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e 100">
            <a:extLst>
              <a:ext uri="{FF2B5EF4-FFF2-40B4-BE49-F238E27FC236}">
                <a16:creationId xmlns:a16="http://schemas.microsoft.com/office/drawing/2014/main" id="{602E8B2C-1527-4CA6-A467-07AB8C5295C3}"/>
              </a:ext>
            </a:extLst>
          </p:cNvPr>
          <p:cNvGrpSpPr/>
          <p:nvPr/>
        </p:nvGrpSpPr>
        <p:grpSpPr>
          <a:xfrm>
            <a:off x="3849119" y="5078315"/>
            <a:ext cx="1762125" cy="658598"/>
            <a:chOff x="1660683" y="4474427"/>
            <a:chExt cx="1762125" cy="658598"/>
          </a:xfrm>
        </p:grpSpPr>
        <p:sp>
          <p:nvSpPr>
            <p:cNvPr id="103" name="Zone de texte 39">
              <a:extLst>
                <a:ext uri="{FF2B5EF4-FFF2-40B4-BE49-F238E27FC236}">
                  <a16:creationId xmlns:a16="http://schemas.microsoft.com/office/drawing/2014/main" id="{83D6DF71-5ACD-4B97-BD4A-6F837C5AD05A}"/>
                </a:ext>
              </a:extLst>
            </p:cNvPr>
            <p:cNvSpPr txBox="1"/>
            <p:nvPr/>
          </p:nvSpPr>
          <p:spPr>
            <a:xfrm>
              <a:off x="1660683" y="4665513"/>
              <a:ext cx="1762125" cy="46751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fr-FR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spritesheet.png</a:t>
              </a:r>
              <a:endParaRPr lang="fr-FR" sz="20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" name="Image 101">
              <a:hlinkClick r:id="rId7" action="ppaction://hlinksldjump"/>
              <a:extLst>
                <a:ext uri="{FF2B5EF4-FFF2-40B4-BE49-F238E27FC236}">
                  <a16:creationId xmlns:a16="http://schemas.microsoft.com/office/drawing/2014/main" id="{3090E353-A5C0-4616-9A6C-F829E4CE8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7600" y="4474427"/>
              <a:ext cx="259080" cy="317500"/>
            </a:xfrm>
            <a:prstGeom prst="rect">
              <a:avLst/>
            </a:prstGeom>
            <a:solidFill>
              <a:schemeClr val="bg1"/>
            </a:solidFill>
            <a:effectLst/>
          </p:spPr>
        </p:pic>
      </p:grpSp>
      <p:cxnSp>
        <p:nvCxnSpPr>
          <p:cNvPr id="104" name="Connecteur droit 103">
            <a:extLst>
              <a:ext uri="{FF2B5EF4-FFF2-40B4-BE49-F238E27FC236}">
                <a16:creationId xmlns:a16="http://schemas.microsoft.com/office/drawing/2014/main" id="{D5BDB159-AAEF-4E70-BDEC-43AF3460CEDF}"/>
              </a:ext>
            </a:extLst>
          </p:cNvPr>
          <p:cNvCxnSpPr>
            <a:cxnSpLocks/>
          </p:cNvCxnSpPr>
          <p:nvPr/>
        </p:nvCxnSpPr>
        <p:spPr>
          <a:xfrm flipH="1">
            <a:off x="4227851" y="4578455"/>
            <a:ext cx="392770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96BEDEBC-2E02-44F7-81DB-894CF7581562}"/>
              </a:ext>
            </a:extLst>
          </p:cNvPr>
          <p:cNvCxnSpPr/>
          <p:nvPr/>
        </p:nvCxnSpPr>
        <p:spPr>
          <a:xfrm>
            <a:off x="4774471" y="4578455"/>
            <a:ext cx="0" cy="39052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EA1EEFBA-F192-4E60-BEFC-F46383471D06}"/>
              </a:ext>
            </a:extLst>
          </p:cNvPr>
          <p:cNvCxnSpPr>
            <a:cxnSpLocks/>
          </p:cNvCxnSpPr>
          <p:nvPr/>
        </p:nvCxnSpPr>
        <p:spPr>
          <a:xfrm flipH="1">
            <a:off x="1100517" y="4586815"/>
            <a:ext cx="1820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2720D693-7B5C-4F2C-BA5B-EC207EDD8B72}"/>
              </a:ext>
            </a:extLst>
          </p:cNvPr>
          <p:cNvCxnSpPr/>
          <p:nvPr/>
        </p:nvCxnSpPr>
        <p:spPr>
          <a:xfrm>
            <a:off x="1100517" y="4578455"/>
            <a:ext cx="0" cy="39052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80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9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23B8316B-49F8-4C00-80FE-5028CA25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208" y="260647"/>
            <a:ext cx="7886700" cy="1325563"/>
          </a:xfrm>
        </p:spPr>
        <p:txBody>
          <a:bodyPr>
            <a:normAutofit/>
          </a:bodyPr>
          <a:lstStyle/>
          <a:p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Avant de commencer…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9A31E85E-9444-4FB0-8DA0-625B53FA5EE0}"/>
              </a:ext>
            </a:extLst>
          </p:cNvPr>
          <p:cNvGrpSpPr/>
          <p:nvPr/>
        </p:nvGrpSpPr>
        <p:grpSpPr>
          <a:xfrm>
            <a:off x="-17418" y="1573359"/>
            <a:ext cx="9161418" cy="31921"/>
            <a:chOff x="-8709" y="1572634"/>
            <a:chExt cx="9161418" cy="3192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BCB570D-601E-4ED8-92BB-1A4046AEEE4B}"/>
                </a:ext>
              </a:extLst>
            </p:cNvPr>
            <p:cNvSpPr/>
            <p:nvPr/>
          </p:nvSpPr>
          <p:spPr>
            <a:xfrm>
              <a:off x="-8709" y="1572634"/>
              <a:ext cx="7498080" cy="305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312FBB-A08F-4CE4-84DB-906196296E6A}"/>
                </a:ext>
              </a:extLst>
            </p:cNvPr>
            <p:cNvSpPr/>
            <p:nvPr/>
          </p:nvSpPr>
          <p:spPr>
            <a:xfrm>
              <a:off x="6763590" y="1574023"/>
              <a:ext cx="2389119" cy="30532"/>
            </a:xfrm>
            <a:prstGeom prst="rect">
              <a:avLst/>
            </a:prstGeom>
            <a:solidFill>
              <a:schemeClr val="accent5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54CEAE4-BDAD-460C-AF6C-39CDAB27FE9D}"/>
              </a:ext>
            </a:extLst>
          </p:cNvPr>
          <p:cNvSpPr/>
          <p:nvPr/>
        </p:nvSpPr>
        <p:spPr>
          <a:xfrm>
            <a:off x="492035" y="1812910"/>
            <a:ext cx="815993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dirty="0"/>
              <a:t>Vous devez copier le dossier </a:t>
            </a:r>
            <a:r>
              <a:rPr lang="fr-FR" sz="2200" b="1" dirty="0"/>
              <a:t>"...ma classe/Documents en consultation/</a:t>
            </a:r>
            <a:r>
              <a:rPr lang="fr-FR" sz="2200" b="1" dirty="0" err="1"/>
              <a:t>icn</a:t>
            </a:r>
            <a:r>
              <a:rPr lang="fr-FR" sz="2200" b="1"/>
              <a:t>/jeuvideo</a:t>
            </a:r>
            <a:r>
              <a:rPr lang="fr-FR" sz="2200" dirty="0"/>
              <a:t>" présent sur le réseau du lycée, dans le dossier </a:t>
            </a:r>
            <a:r>
              <a:rPr lang="fr-FR" sz="2200" b="1" dirty="0"/>
              <a:t>"...Mes documents/</a:t>
            </a:r>
            <a:r>
              <a:rPr lang="fr-FR" sz="2200" b="1" dirty="0" err="1"/>
              <a:t>icn</a:t>
            </a:r>
            <a:r>
              <a:rPr lang="fr-FR" sz="2200" dirty="0"/>
              <a:t>" :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8CAC5512-FE05-4A81-A75C-A3DBE34DF775}"/>
              </a:ext>
            </a:extLst>
          </p:cNvPr>
          <p:cNvGrpSpPr/>
          <p:nvPr/>
        </p:nvGrpSpPr>
        <p:grpSpPr>
          <a:xfrm>
            <a:off x="496306" y="3646130"/>
            <a:ext cx="9173156" cy="2722234"/>
            <a:chOff x="496306" y="3219416"/>
            <a:chExt cx="9173156" cy="2722234"/>
          </a:xfrm>
        </p:grpSpPr>
        <p:sp>
          <p:nvSpPr>
            <p:cNvPr id="3" name="Rectangle 15">
              <a:extLst>
                <a:ext uri="{FF2B5EF4-FFF2-40B4-BE49-F238E27FC236}">
                  <a16:creationId xmlns:a16="http://schemas.microsoft.com/office/drawing/2014/main" id="{26F58C7E-0487-41CB-859B-727F37E2C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462" y="548445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fr-FR"/>
            </a:p>
          </p:txBody>
        </p: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56E73B97-DD8C-4AE2-ACF2-586D4BC31F9B}"/>
                </a:ext>
              </a:extLst>
            </p:cNvPr>
            <p:cNvGrpSpPr/>
            <p:nvPr/>
          </p:nvGrpSpPr>
          <p:grpSpPr>
            <a:xfrm>
              <a:off x="2552926" y="3219416"/>
              <a:ext cx="2466658" cy="805203"/>
              <a:chOff x="3126658" y="1688914"/>
              <a:chExt cx="2466658" cy="805203"/>
            </a:xfrm>
          </p:grpSpPr>
          <p:pic>
            <p:nvPicPr>
              <p:cNvPr id="27" name="Image 26">
                <a:extLst>
                  <a:ext uri="{FF2B5EF4-FFF2-40B4-BE49-F238E27FC236}">
                    <a16:creationId xmlns:a16="http://schemas.microsoft.com/office/drawing/2014/main" id="{8BB2F1B3-2650-48DF-9A9C-B0E47C9F7629}"/>
                  </a:ext>
                </a:extLst>
              </p:cNvPr>
              <p:cNvPicPr/>
              <p:nvPr/>
            </p:nvPicPr>
            <p:blipFill>
              <a:blip r:embed="rId2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0200" y="1688914"/>
                <a:ext cx="431800" cy="431800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28" name="Text Box 23">
                <a:extLst>
                  <a:ext uri="{FF2B5EF4-FFF2-40B4-BE49-F238E27FC236}">
                    <a16:creationId xmlns:a16="http://schemas.microsoft.com/office/drawing/2014/main" id="{C4783C78-05D6-42B7-BCFC-C8E8080378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6658" y="1918807"/>
                <a:ext cx="2466658" cy="575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Mes documents</a:t>
                </a:r>
                <a:endParaRPr lang="fr-FR" sz="2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69F8B119-78BA-49E4-9B43-463D21343D8C}"/>
                </a:ext>
              </a:extLst>
            </p:cNvPr>
            <p:cNvGrpSpPr/>
            <p:nvPr/>
          </p:nvGrpSpPr>
          <p:grpSpPr>
            <a:xfrm>
              <a:off x="2549039" y="4227089"/>
              <a:ext cx="2466658" cy="805203"/>
              <a:chOff x="3126658" y="1688914"/>
              <a:chExt cx="2466658" cy="805203"/>
            </a:xfrm>
          </p:grpSpPr>
          <p:pic>
            <p:nvPicPr>
              <p:cNvPr id="30" name="Image 29">
                <a:extLst>
                  <a:ext uri="{FF2B5EF4-FFF2-40B4-BE49-F238E27FC236}">
                    <a16:creationId xmlns:a16="http://schemas.microsoft.com/office/drawing/2014/main" id="{AC80774E-9FDD-41F3-880E-B310928EAE64}"/>
                  </a:ext>
                </a:extLst>
              </p:cNvPr>
              <p:cNvPicPr/>
              <p:nvPr/>
            </p:nvPicPr>
            <p:blipFill>
              <a:blip r:embed="rId2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0200" y="1688914"/>
                <a:ext cx="431800" cy="431800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31" name="Text Box 23">
                <a:extLst>
                  <a:ext uri="{FF2B5EF4-FFF2-40B4-BE49-F238E27FC236}">
                    <a16:creationId xmlns:a16="http://schemas.microsoft.com/office/drawing/2014/main" id="{27576421-A888-4222-AF20-A3653D2E33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6658" y="1918807"/>
                <a:ext cx="2466658" cy="575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ICN</a:t>
                </a:r>
                <a:endParaRPr lang="fr-FR" sz="2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B4C256B9-785F-4804-85B6-6AB727C4FF76}"/>
                </a:ext>
              </a:extLst>
            </p:cNvPr>
            <p:cNvGrpSpPr/>
            <p:nvPr/>
          </p:nvGrpSpPr>
          <p:grpSpPr>
            <a:xfrm>
              <a:off x="6569907" y="5058797"/>
              <a:ext cx="2466658" cy="805203"/>
              <a:chOff x="3126658" y="1688914"/>
              <a:chExt cx="2466658" cy="805203"/>
            </a:xfrm>
          </p:grpSpPr>
          <p:pic>
            <p:nvPicPr>
              <p:cNvPr id="33" name="Image 32">
                <a:extLst>
                  <a:ext uri="{FF2B5EF4-FFF2-40B4-BE49-F238E27FC236}">
                    <a16:creationId xmlns:a16="http://schemas.microsoft.com/office/drawing/2014/main" id="{EC1B317C-26C3-4EF1-B997-9EADBA1384D1}"/>
                  </a:ext>
                </a:extLst>
              </p:cNvPr>
              <p:cNvPicPr/>
              <p:nvPr/>
            </p:nvPicPr>
            <p:blipFill>
              <a:blip r:embed="rId2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0200" y="1688914"/>
                <a:ext cx="431800" cy="431800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34" name="Text Box 23">
                <a:extLst>
                  <a:ext uri="{FF2B5EF4-FFF2-40B4-BE49-F238E27FC236}">
                    <a16:creationId xmlns:a16="http://schemas.microsoft.com/office/drawing/2014/main" id="{BFFF89AD-7DD5-4C00-8033-3906783233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6658" y="1918807"/>
                <a:ext cx="2466658" cy="575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chemeClr val="accent6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HTML-CSS</a:t>
                </a:r>
                <a:endParaRPr lang="fr-FR" sz="2000" b="1" dirty="0">
                  <a:solidFill>
                    <a:schemeClr val="accent6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C0FFD702-6D8C-4A23-9B8E-77712E0A13FB}"/>
                </a:ext>
              </a:extLst>
            </p:cNvPr>
            <p:cNvGrpSpPr/>
            <p:nvPr/>
          </p:nvGrpSpPr>
          <p:grpSpPr>
            <a:xfrm>
              <a:off x="496306" y="5065500"/>
              <a:ext cx="2466658" cy="805203"/>
              <a:chOff x="3126658" y="1688914"/>
              <a:chExt cx="2466658" cy="805203"/>
            </a:xfrm>
          </p:grpSpPr>
          <p:pic>
            <p:nvPicPr>
              <p:cNvPr id="36" name="Image 35">
                <a:extLst>
                  <a:ext uri="{FF2B5EF4-FFF2-40B4-BE49-F238E27FC236}">
                    <a16:creationId xmlns:a16="http://schemas.microsoft.com/office/drawing/2014/main" id="{18E7B360-DAF5-4A16-8157-CE6FB431DE93}"/>
                  </a:ext>
                </a:extLst>
              </p:cNvPr>
              <p:cNvPicPr/>
              <p:nvPr/>
            </p:nvPicPr>
            <p:blipFill>
              <a:blip r:embed="rId2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0200" y="1688914"/>
                <a:ext cx="431800" cy="431800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37" name="Text Box 23">
                <a:extLst>
                  <a:ext uri="{FF2B5EF4-FFF2-40B4-BE49-F238E27FC236}">
                    <a16:creationId xmlns:a16="http://schemas.microsoft.com/office/drawing/2014/main" id="{FB56F267-27C4-4AFF-99E3-F821B99406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6658" y="1918807"/>
                <a:ext cx="2466658" cy="575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b="1" dirty="0" err="1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jeuvideo</a:t>
                </a:r>
                <a:endParaRPr lang="fr-FR" sz="20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054FF5E5-8B79-4004-899E-2A8681382C92}"/>
                </a:ext>
              </a:extLst>
            </p:cNvPr>
            <p:cNvGrpSpPr/>
            <p:nvPr/>
          </p:nvGrpSpPr>
          <p:grpSpPr>
            <a:xfrm>
              <a:off x="4624962" y="5067739"/>
              <a:ext cx="2466658" cy="805203"/>
              <a:chOff x="3126658" y="1688914"/>
              <a:chExt cx="2466658" cy="805203"/>
            </a:xfrm>
          </p:grpSpPr>
          <p:pic>
            <p:nvPicPr>
              <p:cNvPr id="54" name="Image 53">
                <a:extLst>
                  <a:ext uri="{FF2B5EF4-FFF2-40B4-BE49-F238E27FC236}">
                    <a16:creationId xmlns:a16="http://schemas.microsoft.com/office/drawing/2014/main" id="{4C7972F5-58D8-420B-91E8-C254CB736B26}"/>
                  </a:ext>
                </a:extLst>
              </p:cNvPr>
              <p:cNvPicPr/>
              <p:nvPr/>
            </p:nvPicPr>
            <p:blipFill>
              <a:blip r:embed="rId2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0200" y="1688914"/>
                <a:ext cx="431800" cy="431800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55" name="Text Box 23">
                <a:extLst>
                  <a:ext uri="{FF2B5EF4-FFF2-40B4-BE49-F238E27FC236}">
                    <a16:creationId xmlns:a16="http://schemas.microsoft.com/office/drawing/2014/main" id="{61D26727-69BB-41E6-AC12-14DD7323D3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6658" y="1918807"/>
                <a:ext cx="2466658" cy="575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javascript</a:t>
                </a:r>
                <a:endParaRPr lang="fr-FR" sz="20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36F5E48C-E5BB-4942-8154-749FE02C3DAD}"/>
                </a:ext>
              </a:extLst>
            </p:cNvPr>
            <p:cNvCxnSpPr/>
            <p:nvPr/>
          </p:nvCxnSpPr>
          <p:spPr>
            <a:xfrm>
              <a:off x="3782368" y="3846790"/>
              <a:ext cx="0" cy="390525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76986481-8F7E-407B-90E6-C2BD8DAC15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98667" y="5295755"/>
              <a:ext cx="1795296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F2CEBBEC-1C53-43DF-ADAA-2F3D3FA8F1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93963" y="5295393"/>
              <a:ext cx="1795296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>
              <a:extLst>
                <a:ext uri="{FF2B5EF4-FFF2-40B4-BE49-F238E27FC236}">
                  <a16:creationId xmlns:a16="http://schemas.microsoft.com/office/drawing/2014/main" id="{9F7D2C22-02DA-4DC9-ACA0-40A997D915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4338" y="5276492"/>
              <a:ext cx="14169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id="{8A04827E-AAFE-4194-9FE0-674FE17822B0}"/>
                </a:ext>
              </a:extLst>
            </p:cNvPr>
            <p:cNvCxnSpPr/>
            <p:nvPr/>
          </p:nvCxnSpPr>
          <p:spPr>
            <a:xfrm>
              <a:off x="3787469" y="4898165"/>
              <a:ext cx="0" cy="390525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14D6ABB-8604-4A8D-B0A0-9607D173D3F7}"/>
              </a:ext>
            </a:extLst>
          </p:cNvPr>
          <p:cNvSpPr/>
          <p:nvPr/>
        </p:nvSpPr>
        <p:spPr>
          <a:xfrm>
            <a:off x="949234" y="5190303"/>
            <a:ext cx="1585771" cy="133239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020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806DA8-AFD7-473F-ACE7-117EA5C33EF1}"/>
              </a:ext>
            </a:extLst>
          </p:cNvPr>
          <p:cNvSpPr/>
          <p:nvPr/>
        </p:nvSpPr>
        <p:spPr>
          <a:xfrm>
            <a:off x="526868" y="1254727"/>
            <a:ext cx="7815943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&lt;!DOCTYPE html&gt;</a:t>
            </a: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2E6ADD"/>
                </a:solidFill>
                <a:latin typeface="Calibri" panose="020F0502020204030204" pitchFamily="34" charset="0"/>
              </a:rPr>
              <a:t>&lt;html&gt;</a:t>
            </a:r>
            <a:endParaRPr lang="fr-F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fr-FR" b="1" dirty="0">
                <a:solidFill>
                  <a:srgbClr val="2E6ADD"/>
                </a:solidFill>
                <a:latin typeface="Calibri" panose="020F0502020204030204" pitchFamily="34" charset="0"/>
              </a:rPr>
              <a:t>&lt;</a:t>
            </a:r>
            <a:r>
              <a:rPr lang="fr-FR" b="1" dirty="0" err="1">
                <a:solidFill>
                  <a:srgbClr val="2E6ADD"/>
                </a:solidFill>
                <a:latin typeface="Calibri" panose="020F0502020204030204" pitchFamily="34" charset="0"/>
              </a:rPr>
              <a:t>head</a:t>
            </a:r>
            <a:r>
              <a:rPr lang="fr-FR" b="1" dirty="0">
                <a:solidFill>
                  <a:srgbClr val="2E6ADD"/>
                </a:solidFill>
                <a:latin typeface="Calibri" panose="020F0502020204030204" pitchFamily="34" charset="0"/>
              </a:rPr>
              <a:t>&gt;</a:t>
            </a:r>
            <a:endParaRPr lang="fr-F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		</a:t>
            </a:r>
            <a:r>
              <a:rPr lang="fr-FR" b="1" dirty="0">
                <a:solidFill>
                  <a:srgbClr val="2E6ADD"/>
                </a:solidFill>
                <a:latin typeface="Calibri" panose="020F0502020204030204" pitchFamily="34" charset="0"/>
              </a:rPr>
              <a:t>&lt;</a:t>
            </a:r>
            <a:r>
              <a:rPr lang="fr-FR" b="1" dirty="0" err="1">
                <a:solidFill>
                  <a:srgbClr val="2E6ADD"/>
                </a:solidFill>
                <a:latin typeface="Calibri" panose="020F0502020204030204" pitchFamily="34" charset="0"/>
              </a:rPr>
              <a:t>title</a:t>
            </a:r>
            <a:r>
              <a:rPr lang="fr-FR" b="1" dirty="0">
                <a:solidFill>
                  <a:srgbClr val="2E6ADD"/>
                </a:solidFill>
                <a:latin typeface="Calibri" panose="020F0502020204030204" pitchFamily="34" charset="0"/>
              </a:rPr>
              <a:t>&gt;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Titre du jeu</a:t>
            </a:r>
            <a:r>
              <a:rPr lang="fr-FR" b="1" dirty="0">
                <a:solidFill>
                  <a:srgbClr val="2E6ADD"/>
                </a:solidFill>
                <a:latin typeface="Calibri" panose="020F0502020204030204" pitchFamily="34" charset="0"/>
              </a:rPr>
              <a:t>&lt;/</a:t>
            </a:r>
            <a:r>
              <a:rPr lang="fr-FR" b="1" dirty="0" err="1">
                <a:solidFill>
                  <a:srgbClr val="2E6ADD"/>
                </a:solidFill>
                <a:latin typeface="Calibri" panose="020F0502020204030204" pitchFamily="34" charset="0"/>
              </a:rPr>
              <a:t>title</a:t>
            </a:r>
            <a:r>
              <a:rPr lang="fr-FR" b="1" dirty="0">
                <a:solidFill>
                  <a:srgbClr val="2E6ADD"/>
                </a:solidFill>
                <a:latin typeface="Calibri" panose="020F0502020204030204" pitchFamily="34" charset="0"/>
              </a:rPr>
              <a:t>&gt;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           </a:t>
            </a: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		</a:t>
            </a:r>
            <a:r>
              <a:rPr lang="fr-FR" b="1" dirty="0">
                <a:solidFill>
                  <a:srgbClr val="2E6ADD"/>
                </a:solidFill>
                <a:latin typeface="Calibri" panose="020F0502020204030204" pitchFamily="34" charset="0"/>
              </a:rPr>
              <a:t>&lt;</a:t>
            </a:r>
            <a:r>
              <a:rPr lang="fr-FR" b="1" dirty="0" err="1">
                <a:solidFill>
                  <a:srgbClr val="2E6ADD"/>
                </a:solidFill>
                <a:latin typeface="Calibri" panose="020F0502020204030204" pitchFamily="34" charset="0"/>
              </a:rPr>
              <a:t>meta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b="1" dirty="0" err="1">
                <a:solidFill>
                  <a:srgbClr val="008000"/>
                </a:solidFill>
                <a:latin typeface="Calibri" panose="020F0502020204030204" pitchFamily="34" charset="0"/>
              </a:rPr>
              <a:t>charset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=</a:t>
            </a:r>
            <a:r>
              <a:rPr lang="fr-FR" b="1" dirty="0">
                <a:solidFill>
                  <a:srgbClr val="FF8000"/>
                </a:solidFill>
                <a:latin typeface="Calibri" panose="020F0502020204030204" pitchFamily="34" charset="0"/>
              </a:rPr>
              <a:t>"utf-8"</a:t>
            </a:r>
            <a:r>
              <a:rPr lang="fr-FR" b="1" dirty="0">
                <a:solidFill>
                  <a:srgbClr val="2D6ADD"/>
                </a:solidFill>
                <a:latin typeface="Calibri" panose="020F0502020204030204" pitchFamily="34" charset="0"/>
              </a:rPr>
              <a:t>/&gt;</a:t>
            </a:r>
            <a:endParaRPr lang="fr-F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		</a:t>
            </a:r>
            <a:r>
              <a:rPr lang="en-US" b="1" dirty="0">
                <a:solidFill>
                  <a:srgbClr val="2E6ADD"/>
                </a:solidFill>
                <a:latin typeface="Calibri" panose="020F0502020204030204" pitchFamily="34" charset="0"/>
              </a:rPr>
              <a:t>&lt;link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</a:rPr>
              <a:t>rel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=</a:t>
            </a:r>
            <a:r>
              <a:rPr lang="en-US" b="1" dirty="0">
                <a:solidFill>
                  <a:srgbClr val="FF8000"/>
                </a:solidFill>
                <a:latin typeface="Calibri" panose="020F0502020204030204" pitchFamily="34" charset="0"/>
              </a:rPr>
              <a:t>"stylesheet"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type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=</a:t>
            </a:r>
            <a:r>
              <a:rPr lang="en-US" b="1" dirty="0">
                <a:solidFill>
                  <a:srgbClr val="FF8000"/>
                </a:solidFill>
                <a:latin typeface="Calibri" panose="020F0502020204030204" pitchFamily="34" charset="0"/>
              </a:rPr>
              <a:t>"text/</a:t>
            </a:r>
            <a:r>
              <a:rPr lang="en-US" b="1" dirty="0" err="1">
                <a:solidFill>
                  <a:srgbClr val="FF8000"/>
                </a:solidFill>
                <a:latin typeface="Calibri" panose="020F0502020204030204" pitchFamily="34" charset="0"/>
              </a:rPr>
              <a:t>css</a:t>
            </a:r>
            <a:r>
              <a:rPr lang="en-US" b="1" dirty="0">
                <a:solidFill>
                  <a:srgbClr val="FF8000"/>
                </a:solidFill>
                <a:latin typeface="Calibri" panose="020F0502020204030204" pitchFamily="34" charset="0"/>
              </a:rPr>
              <a:t>"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Calibri" panose="020F0502020204030204" pitchFamily="34" charset="0"/>
              </a:rPr>
              <a:t>href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=</a:t>
            </a:r>
            <a:r>
              <a:rPr lang="en-US" b="1" dirty="0">
                <a:solidFill>
                  <a:srgbClr val="FF8000"/>
                </a:solidFill>
                <a:latin typeface="Calibri" panose="020F0502020204030204" pitchFamily="34" charset="0"/>
              </a:rPr>
              <a:t>"style.css"</a:t>
            </a:r>
            <a:r>
              <a:rPr lang="en-US" b="1" dirty="0">
                <a:solidFill>
                  <a:srgbClr val="2D6ADD"/>
                </a:solidFill>
                <a:latin typeface="Calibri" panose="020F0502020204030204" pitchFamily="34" charset="0"/>
              </a:rPr>
              <a:t>/&gt;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		</a:t>
            </a:r>
            <a:r>
              <a:rPr lang="fr-FR" b="1" dirty="0">
                <a:solidFill>
                  <a:srgbClr val="2E6ADD"/>
                </a:solidFill>
                <a:latin typeface="Calibri" panose="020F0502020204030204" pitchFamily="34" charset="0"/>
              </a:rPr>
              <a:t>&lt;script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b="1" dirty="0">
                <a:solidFill>
                  <a:srgbClr val="008000"/>
                </a:solidFill>
                <a:latin typeface="Calibri" panose="020F0502020204030204" pitchFamily="34" charset="0"/>
              </a:rPr>
              <a:t>src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=</a:t>
            </a:r>
            <a:r>
              <a:rPr lang="fr-FR" b="1" dirty="0">
                <a:solidFill>
                  <a:srgbClr val="FF8000"/>
                </a:solidFill>
                <a:latin typeface="Calibri" panose="020F0502020204030204" pitchFamily="34" charset="0"/>
              </a:rPr>
              <a:t>"</a:t>
            </a:r>
            <a:r>
              <a:rPr lang="fr-FR" b="1" dirty="0" err="1">
                <a:solidFill>
                  <a:srgbClr val="FF8000"/>
                </a:solidFill>
                <a:latin typeface="Calibri" panose="020F0502020204030204" pitchFamily="34" charset="0"/>
              </a:rPr>
              <a:t>js</a:t>
            </a:r>
            <a:r>
              <a:rPr lang="fr-FR" b="1" dirty="0">
                <a:solidFill>
                  <a:srgbClr val="FF8000"/>
                </a:solidFill>
                <a:latin typeface="Calibri" panose="020F0502020204030204" pitchFamily="34" charset="0"/>
              </a:rPr>
              <a:t>/phaser.min.js"</a:t>
            </a:r>
            <a:r>
              <a:rPr lang="fr-FR" b="1" dirty="0">
                <a:solidFill>
                  <a:srgbClr val="2E6ADD"/>
                </a:solidFill>
                <a:latin typeface="Calibri" panose="020F0502020204030204" pitchFamily="34" charset="0"/>
              </a:rPr>
              <a:t>&gt;&lt;/script&gt;</a:t>
            </a:r>
            <a:endParaRPr lang="fr-F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		</a:t>
            </a:r>
            <a:r>
              <a:rPr lang="fr-FR" b="1" dirty="0">
                <a:solidFill>
                  <a:srgbClr val="2E6ADD"/>
                </a:solidFill>
                <a:latin typeface="Calibri" panose="020F0502020204030204" pitchFamily="34" charset="0"/>
              </a:rPr>
              <a:t>&lt;script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b="1" dirty="0">
                <a:solidFill>
                  <a:srgbClr val="008000"/>
                </a:solidFill>
                <a:latin typeface="Calibri" panose="020F0502020204030204" pitchFamily="34" charset="0"/>
              </a:rPr>
              <a:t>src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=</a:t>
            </a:r>
            <a:r>
              <a:rPr lang="fr-FR" b="1" dirty="0">
                <a:solidFill>
                  <a:srgbClr val="FF8000"/>
                </a:solidFill>
                <a:latin typeface="Calibri" panose="020F0502020204030204" pitchFamily="34" charset="0"/>
              </a:rPr>
              <a:t>"</a:t>
            </a:r>
            <a:r>
              <a:rPr lang="fr-FR" b="1" dirty="0" err="1">
                <a:solidFill>
                  <a:srgbClr val="FF8000"/>
                </a:solidFill>
                <a:latin typeface="Calibri" panose="020F0502020204030204" pitchFamily="34" charset="0"/>
              </a:rPr>
              <a:t>js</a:t>
            </a:r>
            <a:r>
              <a:rPr lang="fr-FR" b="1" dirty="0">
                <a:solidFill>
                  <a:srgbClr val="FF8000"/>
                </a:solidFill>
                <a:latin typeface="Calibri" panose="020F0502020204030204" pitchFamily="34" charset="0"/>
              </a:rPr>
              <a:t>/script.js"</a:t>
            </a:r>
            <a:r>
              <a:rPr lang="fr-FR" b="1" dirty="0">
                <a:solidFill>
                  <a:srgbClr val="2E6ADD"/>
                </a:solidFill>
                <a:latin typeface="Calibri" panose="020F0502020204030204" pitchFamily="34" charset="0"/>
              </a:rPr>
              <a:t>&gt;&lt;/script&gt;</a:t>
            </a:r>
            <a:endParaRPr lang="fr-F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fr-FR" b="1" dirty="0">
                <a:solidFill>
                  <a:srgbClr val="2E6ADD"/>
                </a:solidFill>
                <a:latin typeface="Calibri" panose="020F0502020204030204" pitchFamily="34" charset="0"/>
              </a:rPr>
              <a:t>&lt;/</a:t>
            </a:r>
            <a:r>
              <a:rPr lang="fr-FR" b="1" dirty="0" err="1">
                <a:solidFill>
                  <a:srgbClr val="2E6ADD"/>
                </a:solidFill>
                <a:latin typeface="Calibri" panose="020F0502020204030204" pitchFamily="34" charset="0"/>
              </a:rPr>
              <a:t>head</a:t>
            </a:r>
            <a:r>
              <a:rPr lang="fr-FR" b="1" dirty="0">
                <a:solidFill>
                  <a:srgbClr val="2E6ADD"/>
                </a:solidFill>
                <a:latin typeface="Calibri" panose="020F0502020204030204" pitchFamily="34" charset="0"/>
              </a:rPr>
              <a:t>&gt;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fr-FR" b="1" dirty="0">
                <a:solidFill>
                  <a:srgbClr val="2E6ADD"/>
                </a:solidFill>
                <a:latin typeface="Calibri" panose="020F0502020204030204" pitchFamily="34" charset="0"/>
              </a:rPr>
              <a:t>&lt;body&gt;</a:t>
            </a:r>
            <a:endParaRPr lang="fr-F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		</a:t>
            </a:r>
            <a:r>
              <a:rPr lang="fr-FR" b="1" dirty="0">
                <a:solidFill>
                  <a:srgbClr val="2E6ADD"/>
                </a:solidFill>
                <a:latin typeface="Calibri" panose="020F0502020204030204" pitchFamily="34" charset="0"/>
              </a:rPr>
              <a:t>&lt;div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b="1" dirty="0">
                <a:solidFill>
                  <a:srgbClr val="008000"/>
                </a:solidFill>
                <a:latin typeface="Calibri" panose="020F0502020204030204" pitchFamily="34" charset="0"/>
              </a:rPr>
              <a:t>id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=</a:t>
            </a:r>
            <a:r>
              <a:rPr lang="fr-FR" b="1" dirty="0">
                <a:solidFill>
                  <a:srgbClr val="FF8000"/>
                </a:solidFill>
                <a:latin typeface="Calibri" panose="020F0502020204030204" pitchFamily="34" charset="0"/>
              </a:rPr>
              <a:t>"</a:t>
            </a:r>
            <a:r>
              <a:rPr lang="fr-FR" b="1" dirty="0" err="1">
                <a:solidFill>
                  <a:srgbClr val="FF8000"/>
                </a:solidFill>
                <a:latin typeface="Calibri" panose="020F0502020204030204" pitchFamily="34" charset="0"/>
              </a:rPr>
              <a:t>DivJeu</a:t>
            </a:r>
            <a:r>
              <a:rPr lang="fr-FR" b="1" dirty="0">
                <a:solidFill>
                  <a:srgbClr val="FF8000"/>
                </a:solidFill>
                <a:latin typeface="Calibri" panose="020F0502020204030204" pitchFamily="34" charset="0"/>
              </a:rPr>
              <a:t>"</a:t>
            </a:r>
            <a:r>
              <a:rPr lang="fr-FR" b="1" dirty="0">
                <a:solidFill>
                  <a:srgbClr val="2E6ADD"/>
                </a:solidFill>
                <a:latin typeface="Calibri" panose="020F0502020204030204" pitchFamily="34" charset="0"/>
              </a:rPr>
              <a:t>&gt;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b="1" dirty="0">
                <a:solidFill>
                  <a:srgbClr val="2E6ADD"/>
                </a:solidFill>
                <a:latin typeface="Calibri" panose="020F0502020204030204" pitchFamily="34" charset="0"/>
              </a:rPr>
              <a:t>&lt;/div&gt;</a:t>
            </a:r>
            <a:endParaRPr lang="fr-F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fr-FR" b="1" dirty="0">
                <a:solidFill>
                  <a:srgbClr val="2E6ADD"/>
                </a:solidFill>
                <a:latin typeface="Calibri" panose="020F0502020204030204" pitchFamily="34" charset="0"/>
              </a:rPr>
              <a:t>&lt;/body&gt;</a:t>
            </a:r>
            <a:endParaRPr lang="fr-FR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2E6ADD"/>
                </a:solidFill>
                <a:latin typeface="Calibri" panose="020F0502020204030204" pitchFamily="34" charset="0"/>
              </a:rPr>
              <a:t>&lt;/html&gt;</a:t>
            </a:r>
            <a:endParaRPr lang="fr-FR" b="1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3D10F6D3-C478-45E7-A56A-EA1B6FC131F9}"/>
              </a:ext>
            </a:extLst>
          </p:cNvPr>
          <p:cNvGrpSpPr/>
          <p:nvPr/>
        </p:nvGrpSpPr>
        <p:grpSpPr>
          <a:xfrm>
            <a:off x="-17418" y="867240"/>
            <a:ext cx="9161418" cy="31921"/>
            <a:chOff x="-8709" y="1572634"/>
            <a:chExt cx="9161418" cy="3192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ED19283-4C7E-4898-A9B7-3C647D1F4137}"/>
                </a:ext>
              </a:extLst>
            </p:cNvPr>
            <p:cNvSpPr/>
            <p:nvPr/>
          </p:nvSpPr>
          <p:spPr>
            <a:xfrm>
              <a:off x="-8709" y="1572634"/>
              <a:ext cx="7498080" cy="305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35CE80-24CF-472A-ABD3-E1F427CB548B}"/>
                </a:ext>
              </a:extLst>
            </p:cNvPr>
            <p:cNvSpPr/>
            <p:nvPr/>
          </p:nvSpPr>
          <p:spPr>
            <a:xfrm>
              <a:off x="6763590" y="1574023"/>
              <a:ext cx="2389119" cy="30532"/>
            </a:xfrm>
            <a:prstGeom prst="rect">
              <a:avLst/>
            </a:prstGeom>
            <a:solidFill>
              <a:schemeClr val="accent5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Titre 1">
            <a:extLst>
              <a:ext uri="{FF2B5EF4-FFF2-40B4-BE49-F238E27FC236}">
                <a16:creationId xmlns:a16="http://schemas.microsoft.com/office/drawing/2014/main" id="{8A01EB0E-06DE-40EF-B464-6F55C2FE2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86" y="-60960"/>
            <a:ext cx="7886700" cy="1066749"/>
          </a:xfrm>
        </p:spPr>
        <p:txBody>
          <a:bodyPr>
            <a:normAutofit/>
          </a:bodyPr>
          <a:lstStyle/>
          <a:p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index.html</a:t>
            </a:r>
          </a:p>
        </p:txBody>
      </p:sp>
      <p:sp>
        <p:nvSpPr>
          <p:cNvPr id="2" name="ZoneTexte 1">
            <a:hlinkClick r:id="rId2" action="ppaction://hlinksldjump"/>
            <a:extLst>
              <a:ext uri="{FF2B5EF4-FFF2-40B4-BE49-F238E27FC236}">
                <a16:creationId xmlns:a16="http://schemas.microsoft.com/office/drawing/2014/main" id="{BDA9122E-A1ED-46DD-8291-14182A96199C}"/>
              </a:ext>
            </a:extLst>
          </p:cNvPr>
          <p:cNvSpPr txBox="1"/>
          <p:nvPr/>
        </p:nvSpPr>
        <p:spPr>
          <a:xfrm>
            <a:off x="7716859" y="115670"/>
            <a:ext cx="1251904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Retour à l’arborescence des fichiers</a:t>
            </a:r>
          </a:p>
        </p:txBody>
      </p:sp>
    </p:spTree>
    <p:extLst>
      <p:ext uri="{BB962C8B-B14F-4D97-AF65-F5344CB8AC3E}">
        <p14:creationId xmlns:p14="http://schemas.microsoft.com/office/powerpoint/2010/main" val="1768348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BBDCDC-DC6D-4521-9FA3-B0D0E79F8C69}"/>
              </a:ext>
            </a:extLst>
          </p:cNvPr>
          <p:cNvSpPr/>
          <p:nvPr/>
        </p:nvSpPr>
        <p:spPr>
          <a:xfrm>
            <a:off x="518160" y="1175882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fr-F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#</a:t>
            </a:r>
            <a:r>
              <a:rPr lang="fr-FR" sz="2000" b="1" dirty="0" err="1">
                <a:solidFill>
                  <a:srgbClr val="A6E22E"/>
                </a:solidFill>
                <a:latin typeface="Calibri" panose="020F0502020204030204" pitchFamily="34" charset="0"/>
              </a:rPr>
              <a:t>DivJeu</a:t>
            </a:r>
            <a:r>
              <a:rPr lang="fr-FR" sz="2000" b="1" dirty="0">
                <a:solidFill>
                  <a:srgbClr val="FF0080"/>
                </a:solidFill>
                <a:latin typeface="Calibri" panose="020F0502020204030204" pitchFamily="34" charset="0"/>
              </a:rPr>
              <a:t> </a:t>
            </a: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{</a:t>
            </a:r>
            <a:endParaRPr lang="fr-FR" sz="2000" b="1" dirty="0">
              <a:solidFill>
                <a:srgbClr val="8000FF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000" b="1" dirty="0">
                <a:solidFill>
                  <a:srgbClr val="8000FF"/>
                </a:solidFill>
                <a:latin typeface="Calibri" panose="020F0502020204030204" pitchFamily="34" charset="0"/>
              </a:rPr>
              <a:t>    	</a:t>
            </a:r>
            <a:r>
              <a:rPr lang="fr-FR" sz="2000" b="1" dirty="0" err="1">
                <a:solidFill>
                  <a:srgbClr val="8000FF"/>
                </a:solidFill>
                <a:latin typeface="Calibri" panose="020F0502020204030204" pitchFamily="34" charset="0"/>
              </a:rPr>
              <a:t>margin</a:t>
            </a: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 auto</a:t>
            </a: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;</a:t>
            </a:r>
            <a:endParaRPr lang="fr-FR" sz="2000" b="1" dirty="0">
              <a:solidFill>
                <a:srgbClr val="8000FF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000" b="1" dirty="0">
                <a:solidFill>
                  <a:srgbClr val="8000FF"/>
                </a:solidFill>
                <a:latin typeface="Calibri" panose="020F0502020204030204" pitchFamily="34" charset="0"/>
              </a:rPr>
              <a:t>   	 </a:t>
            </a:r>
            <a:r>
              <a:rPr lang="fr-FR" sz="2000" b="1" dirty="0" err="1">
                <a:solidFill>
                  <a:srgbClr val="8000FF"/>
                </a:solidFill>
                <a:latin typeface="Calibri" panose="020F0502020204030204" pitchFamily="34" charset="0"/>
              </a:rPr>
              <a:t>width</a:t>
            </a: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 800px</a:t>
            </a: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;</a:t>
            </a:r>
            <a:endParaRPr lang="fr-FR" sz="2000" b="1" dirty="0">
              <a:solidFill>
                <a:srgbClr val="8000FF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}</a:t>
            </a:r>
            <a:endParaRPr lang="fr-FR" sz="2000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5217FA88-43BC-4DCD-BF41-BEED33DF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86" y="-60960"/>
            <a:ext cx="7886700" cy="1066749"/>
          </a:xfrm>
        </p:spPr>
        <p:txBody>
          <a:bodyPr>
            <a:normAutofit/>
          </a:bodyPr>
          <a:lstStyle/>
          <a:p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style.css</a:t>
            </a:r>
          </a:p>
        </p:txBody>
      </p:sp>
      <p:sp>
        <p:nvSpPr>
          <p:cNvPr id="9" name="ZoneTexte 8">
            <a:hlinkClick r:id="rId2" action="ppaction://hlinksldjump"/>
            <a:extLst>
              <a:ext uri="{FF2B5EF4-FFF2-40B4-BE49-F238E27FC236}">
                <a16:creationId xmlns:a16="http://schemas.microsoft.com/office/drawing/2014/main" id="{413AA7BD-55A7-491D-9833-15D580C0408D}"/>
              </a:ext>
            </a:extLst>
          </p:cNvPr>
          <p:cNvSpPr txBox="1"/>
          <p:nvPr/>
        </p:nvSpPr>
        <p:spPr>
          <a:xfrm>
            <a:off x="7716859" y="115670"/>
            <a:ext cx="1251904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Retour à l’arborescence des fichiers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3FA68400-5688-44B1-A497-C3962F64B0CC}"/>
              </a:ext>
            </a:extLst>
          </p:cNvPr>
          <p:cNvGrpSpPr/>
          <p:nvPr/>
        </p:nvGrpSpPr>
        <p:grpSpPr>
          <a:xfrm>
            <a:off x="-17418" y="867240"/>
            <a:ext cx="9161418" cy="31921"/>
            <a:chOff x="-8709" y="1572634"/>
            <a:chExt cx="9161418" cy="3192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FCA1172-E97E-4D0B-8754-F178416FCE1B}"/>
                </a:ext>
              </a:extLst>
            </p:cNvPr>
            <p:cNvSpPr/>
            <p:nvPr/>
          </p:nvSpPr>
          <p:spPr>
            <a:xfrm>
              <a:off x="-8709" y="1572634"/>
              <a:ext cx="7498080" cy="305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FE24C3-BB6C-4454-9A3F-CB0B1E372943}"/>
                </a:ext>
              </a:extLst>
            </p:cNvPr>
            <p:cNvSpPr/>
            <p:nvPr/>
          </p:nvSpPr>
          <p:spPr>
            <a:xfrm>
              <a:off x="6763590" y="1574023"/>
              <a:ext cx="2389119" cy="30532"/>
            </a:xfrm>
            <a:prstGeom prst="rect">
              <a:avLst/>
            </a:prstGeom>
            <a:solidFill>
              <a:schemeClr val="accent5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95391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07EF2B-6961-4E4F-A0BD-1AB34A5E8B2D}"/>
              </a:ext>
            </a:extLst>
          </p:cNvPr>
          <p:cNvSpPr/>
          <p:nvPr/>
        </p:nvSpPr>
        <p:spPr>
          <a:xfrm>
            <a:off x="210786" y="1212903"/>
            <a:ext cx="8712926" cy="4840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Phaser v2.6.2 - http://phaser.io - @</a:t>
            </a:r>
            <a:r>
              <a:rPr lang="en-US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photonstorm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(c) 2016 Photon Storm Ltd. </a:t>
            </a:r>
            <a:r>
              <a:rPr lang="fr-FR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*/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!</a:t>
            </a:r>
            <a:r>
              <a:rPr lang="en-US" dirty="0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function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){</a:t>
            </a:r>
            <a:r>
              <a:rPr lang="en-US" dirty="0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if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"object"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==</a:t>
            </a:r>
            <a:r>
              <a:rPr lang="en-US" dirty="0" err="1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typeof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exports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module</a:t>
            </a:r>
            <a:r>
              <a:rPr lang="en-US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exports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();</a:t>
            </a:r>
            <a:r>
              <a:rPr lang="en-US" dirty="0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else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if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"function"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==</a:t>
            </a:r>
            <a:r>
              <a:rPr lang="en-US" dirty="0" err="1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typeof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define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){</a:t>
            </a:r>
            <a:r>
              <a:rPr lang="en-US" dirty="0" err="1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en-US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;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"undefined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"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!=</a:t>
            </a:r>
            <a:r>
              <a:rPr lang="en-US" dirty="0" err="1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typeof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window</a:t>
            </a:r>
            <a:r>
              <a:rPr lang="en-US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</a:t>
            </a:r>
            <a:r>
              <a:rPr lang="en-US" dirty="0" err="1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window</a:t>
            </a:r>
            <a:r>
              <a:rPr lang="en-US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"undefined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"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!=</a:t>
            </a:r>
            <a:r>
              <a:rPr lang="en-US" dirty="0" err="1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typeof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global</a:t>
            </a:r>
            <a:r>
              <a:rPr lang="en-US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global</a:t>
            </a:r>
            <a:r>
              <a:rPr lang="en-US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"undefined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"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!=</a:t>
            </a:r>
            <a:r>
              <a:rPr lang="en-US" dirty="0" err="1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typeof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self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&amp;&amp;(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self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p2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()}</a:t>
            </a:r>
            <a:r>
              <a:rPr lang="en-US" dirty="0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else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define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)}(</a:t>
            </a:r>
            <a:r>
              <a:rPr lang="en-US" dirty="0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function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(){</a:t>
            </a:r>
            <a:r>
              <a:rPr lang="en-US" dirty="0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a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en-US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US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){</a:t>
            </a:r>
            <a:r>
              <a:rPr lang="en-US" dirty="0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e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en-US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){</a:t>
            </a:r>
            <a:r>
              <a:rPr lang="en-US" dirty="0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if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(!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]){</a:t>
            </a:r>
            <a:r>
              <a:rPr lang="en-US" dirty="0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if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(!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]){</a:t>
            </a:r>
            <a:r>
              <a:rPr lang="en-US" dirty="0" err="1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"function"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==</a:t>
            </a:r>
            <a:r>
              <a:rPr lang="en-US" dirty="0" err="1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typeof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require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&amp;&amp;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require</a:t>
            </a:r>
            <a:r>
              <a:rPr lang="en-US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;</a:t>
            </a:r>
            <a:r>
              <a:rPr lang="en-US" dirty="0" err="1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if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(!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&amp;&amp;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en-US" dirty="0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,!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);</a:t>
            </a:r>
            <a:r>
              <a:rPr lang="en-US" dirty="0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if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en-US" dirty="0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f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,!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);</a:t>
            </a:r>
            <a:r>
              <a:rPr lang="en-US" dirty="0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throw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Error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"Cannot find module '"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+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+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"'"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)}</a:t>
            </a:r>
            <a:r>
              <a:rPr lang="en-US" dirty="0" err="1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j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]={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exports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:{}};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][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].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call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</a:t>
            </a:r>
            <a:r>
              <a:rPr lang="en-US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exports</a:t>
            </a:r>
            <a:r>
              <a:rPr lang="en-US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US" dirty="0" err="1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function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){</a:t>
            </a:r>
            <a:r>
              <a:rPr lang="en-US" dirty="0" err="1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c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][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][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];</a:t>
            </a:r>
            <a:r>
              <a:rPr lang="en-US" dirty="0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e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US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US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)},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</a:t>
            </a:r>
            <a:r>
              <a:rPr lang="en-US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</a:t>
            </a:r>
            <a:r>
              <a:rPr lang="en-US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exports</a:t>
            </a:r>
            <a:r>
              <a:rPr lang="en-US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en-US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US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)}</a:t>
            </a:r>
            <a:r>
              <a:rPr lang="en-US" dirty="0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c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].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exports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}</a:t>
            </a:r>
            <a:r>
              <a:rPr lang="en-US" dirty="0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for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dirty="0" err="1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f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"function"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==</a:t>
            </a:r>
            <a:r>
              <a:rPr lang="en-US" dirty="0" err="1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typeof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require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&amp;&amp;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require</a:t>
            </a:r>
            <a:r>
              <a:rPr lang="en-US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;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&lt;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n-US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n-US" dirty="0" err="1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length</a:t>
            </a:r>
            <a:r>
              <a:rPr lang="en-US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;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++)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]);</a:t>
            </a:r>
            <a:r>
              <a:rPr lang="en-US" dirty="0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e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}({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:[</a:t>
            </a:r>
            <a:r>
              <a:rPr lang="en-US" dirty="0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function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en-US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){</a:t>
            </a:r>
            <a:r>
              <a:rPr lang="en-US" dirty="0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d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(){}</a:t>
            </a:r>
            <a:r>
              <a:rPr lang="en-US" dirty="0" err="1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e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"./Scalar"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);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en-US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exports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n-US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n-US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lineInt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</a:t>
            </a:r>
            <a:r>
              <a:rPr lang="en-US" dirty="0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function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en-US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){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||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;</a:t>
            </a:r>
            <a:r>
              <a:rPr lang="en-US" dirty="0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n-US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</a:t>
            </a:r>
            <a:r>
              <a:rPr lang="en-US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en-US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en-US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</a:t>
            </a:r>
            <a:r>
              <a:rPr lang="en-US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</a:t>
            </a:r>
            <a:r>
              <a:rPr lang="en-US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=[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];</a:t>
            </a:r>
            <a:r>
              <a:rPr lang="en-US" dirty="0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d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][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]-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][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],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][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]-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][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],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][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]+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][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],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][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]-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][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][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]-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][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],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][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]+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][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],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*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*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</a:t>
            </a:r>
            <a:r>
              <a:rPr lang="en-US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n-US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eq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)||(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]=(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)/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</a:t>
            </a:r>
            <a:r>
              <a:rPr lang="en-US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]=(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)/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},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n-US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segmentsIntersect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</a:t>
            </a:r>
            <a:r>
              <a:rPr lang="en-US" dirty="0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function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en-US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US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){</a:t>
            </a:r>
            <a:r>
              <a:rPr lang="en-US" dirty="0" err="1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e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]-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],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]-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],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]-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],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]-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];</a:t>
            </a:r>
            <a:r>
              <a:rPr lang="en-US" dirty="0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if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==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en-US" dirty="0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return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!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;</a:t>
            </a:r>
            <a:r>
              <a:rPr lang="en-US" dirty="0">
                <a:solidFill>
                  <a:srgbClr val="F926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=(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*(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]-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])+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*(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]-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]))/(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=(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*(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]-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])+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*(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]-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[</a:t>
            </a:r>
            <a:r>
              <a:rPr lang="en-US" dirty="0">
                <a:solidFill>
                  <a:srgbClr val="AE81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0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]))/(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</a:t>
            </a:r>
            <a:r>
              <a:rPr lang="en-US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);</a:t>
            </a:r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5F3858FE-5614-49AD-9294-AD0F3FC5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86" y="-60960"/>
            <a:ext cx="7886700" cy="1066749"/>
          </a:xfrm>
        </p:spPr>
        <p:txBody>
          <a:bodyPr>
            <a:normAutofit/>
          </a:bodyPr>
          <a:lstStyle/>
          <a:p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phaser.min.js (extrait)</a:t>
            </a:r>
          </a:p>
        </p:txBody>
      </p:sp>
      <p:sp>
        <p:nvSpPr>
          <p:cNvPr id="9" name="ZoneTexte 8">
            <a:hlinkClick r:id="rId2" action="ppaction://hlinksldjump"/>
            <a:extLst>
              <a:ext uri="{FF2B5EF4-FFF2-40B4-BE49-F238E27FC236}">
                <a16:creationId xmlns:a16="http://schemas.microsoft.com/office/drawing/2014/main" id="{AB9956B9-D5C9-4E55-99AC-953BDF838078}"/>
              </a:ext>
            </a:extLst>
          </p:cNvPr>
          <p:cNvSpPr txBox="1"/>
          <p:nvPr/>
        </p:nvSpPr>
        <p:spPr>
          <a:xfrm>
            <a:off x="7716859" y="115670"/>
            <a:ext cx="1251904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Retour à l’arborescence des fichiers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9EBCCD53-4B23-4189-A427-C101DB93CB90}"/>
              </a:ext>
            </a:extLst>
          </p:cNvPr>
          <p:cNvGrpSpPr/>
          <p:nvPr/>
        </p:nvGrpSpPr>
        <p:grpSpPr>
          <a:xfrm>
            <a:off x="-17418" y="867240"/>
            <a:ext cx="9161418" cy="31921"/>
            <a:chOff x="-8709" y="1572634"/>
            <a:chExt cx="9161418" cy="3192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4442C2-A895-4E1A-8DE7-1EFFB3D104C3}"/>
                </a:ext>
              </a:extLst>
            </p:cNvPr>
            <p:cNvSpPr/>
            <p:nvPr/>
          </p:nvSpPr>
          <p:spPr>
            <a:xfrm>
              <a:off x="-8709" y="1572634"/>
              <a:ext cx="7498080" cy="305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70721D-5479-4A55-A326-3C2BA0F4710D}"/>
                </a:ext>
              </a:extLst>
            </p:cNvPr>
            <p:cNvSpPr/>
            <p:nvPr/>
          </p:nvSpPr>
          <p:spPr>
            <a:xfrm>
              <a:off x="6763590" y="1574023"/>
              <a:ext cx="2389119" cy="30532"/>
            </a:xfrm>
            <a:prstGeom prst="rect">
              <a:avLst/>
            </a:prstGeom>
            <a:solidFill>
              <a:schemeClr val="accent5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20357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EC61DDA3-94FD-41C6-BC6C-DD9843FBD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86" y="-60960"/>
            <a:ext cx="7886700" cy="1066749"/>
          </a:xfrm>
        </p:spPr>
        <p:txBody>
          <a:bodyPr>
            <a:normAutofit/>
          </a:bodyPr>
          <a:lstStyle/>
          <a:p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script.js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0D32D3-AF0B-4B02-BECA-F4E76777BA57}"/>
              </a:ext>
            </a:extLst>
          </p:cNvPr>
          <p:cNvSpPr/>
          <p:nvPr/>
        </p:nvSpPr>
        <p:spPr>
          <a:xfrm>
            <a:off x="210786" y="1005789"/>
            <a:ext cx="88374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8000"/>
                </a:solidFill>
                <a:latin typeface="Calibri" panose="020F0502020204030204" pitchFamily="34" charset="0"/>
              </a:rPr>
              <a:t>// </a:t>
            </a:r>
            <a:r>
              <a:rPr lang="fr-FR" dirty="0" err="1">
                <a:solidFill>
                  <a:srgbClr val="008000"/>
                </a:solidFill>
                <a:latin typeface="Calibri" panose="020F0502020204030204" pitchFamily="34" charset="0"/>
              </a:rPr>
              <a:t>creation</a:t>
            </a:r>
            <a:r>
              <a:rPr lang="fr-FR" dirty="0">
                <a:solidFill>
                  <a:srgbClr val="008000"/>
                </a:solidFill>
                <a:latin typeface="Calibri" panose="020F0502020204030204" pitchFamily="34" charset="0"/>
              </a:rPr>
              <a:t> de la zone de jeu</a:t>
            </a:r>
          </a:p>
          <a:p>
            <a:endParaRPr lang="fr-FR" dirty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r>
              <a:rPr lang="fr-FR" dirty="0">
                <a:solidFill>
                  <a:srgbClr val="F92672"/>
                </a:solidFill>
                <a:latin typeface="Calibri" panose="020F0502020204030204" pitchFamily="34" charset="0"/>
              </a:rPr>
              <a:t>var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</a:rPr>
              <a:t>game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dirty="0">
                <a:solidFill>
                  <a:srgbClr val="008000"/>
                </a:solidFill>
                <a:latin typeface="Calibri" panose="020F0502020204030204" pitchFamily="34" charset="0"/>
              </a:rPr>
              <a:t>=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dirty="0">
                <a:solidFill>
                  <a:srgbClr val="F92672"/>
                </a:solidFill>
                <a:latin typeface="Calibri" panose="020F0502020204030204" pitchFamily="34" charset="0"/>
              </a:rPr>
              <a:t>new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</a:rPr>
              <a:t>Phaser</a:t>
            </a:r>
            <a:r>
              <a:rPr lang="fr-FR" dirty="0" err="1">
                <a:solidFill>
                  <a:srgbClr val="008000"/>
                </a:solidFill>
                <a:latin typeface="Calibri" panose="020F0502020204030204" pitchFamily="34" charset="0"/>
              </a:rPr>
              <a:t>.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</a:rPr>
              <a:t>Game</a:t>
            </a:r>
            <a:r>
              <a:rPr lang="fr-FR" dirty="0">
                <a:solidFill>
                  <a:srgbClr val="008000"/>
                </a:solidFill>
                <a:latin typeface="Calibri" panose="020F0502020204030204" pitchFamily="34" charset="0"/>
              </a:rPr>
              <a:t>(</a:t>
            </a:r>
            <a:r>
              <a:rPr lang="fr-FR" dirty="0">
                <a:solidFill>
                  <a:srgbClr val="AE81FF"/>
                </a:solidFill>
                <a:latin typeface="Calibri" panose="020F0502020204030204" pitchFamily="34" charset="0"/>
              </a:rPr>
              <a:t>800</a:t>
            </a:r>
            <a:r>
              <a:rPr lang="fr-FR" dirty="0">
                <a:solidFill>
                  <a:srgbClr val="008000"/>
                </a:solidFill>
                <a:latin typeface="Calibri" panose="020F0502020204030204" pitchFamily="34" charset="0"/>
              </a:rPr>
              <a:t>,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dirty="0">
                <a:solidFill>
                  <a:srgbClr val="AE81FF"/>
                </a:solidFill>
                <a:latin typeface="Calibri" panose="020F0502020204030204" pitchFamily="34" charset="0"/>
              </a:rPr>
              <a:t>600</a:t>
            </a:r>
            <a:r>
              <a:rPr lang="fr-FR" dirty="0">
                <a:solidFill>
                  <a:srgbClr val="008000"/>
                </a:solidFill>
                <a:latin typeface="Calibri" panose="020F0502020204030204" pitchFamily="34" charset="0"/>
              </a:rPr>
              <a:t>,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</a:rPr>
              <a:t>Phaser</a:t>
            </a:r>
            <a:r>
              <a:rPr lang="fr-FR" dirty="0" err="1">
                <a:solidFill>
                  <a:srgbClr val="008000"/>
                </a:solidFill>
                <a:latin typeface="Calibri" panose="020F0502020204030204" pitchFamily="34" charset="0"/>
              </a:rPr>
              <a:t>.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</a:rPr>
              <a:t>AUTO</a:t>
            </a:r>
            <a:r>
              <a:rPr lang="fr-FR" dirty="0">
                <a:solidFill>
                  <a:srgbClr val="008000"/>
                </a:solidFill>
                <a:latin typeface="Calibri" panose="020F0502020204030204" pitchFamily="34" charset="0"/>
              </a:rPr>
              <a:t>,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dirty="0">
                <a:solidFill>
                  <a:srgbClr val="400080"/>
                </a:solidFill>
                <a:latin typeface="Calibri" panose="020F0502020204030204" pitchFamily="34" charset="0"/>
              </a:rPr>
              <a:t>'</a:t>
            </a:r>
            <a:r>
              <a:rPr lang="fr-FR" dirty="0" err="1">
                <a:solidFill>
                  <a:srgbClr val="400080"/>
                </a:solidFill>
                <a:latin typeface="Calibri" panose="020F0502020204030204" pitchFamily="34" charset="0"/>
              </a:rPr>
              <a:t>DivJeu</a:t>
            </a:r>
            <a:r>
              <a:rPr lang="fr-FR" dirty="0">
                <a:solidFill>
                  <a:srgbClr val="400080"/>
                </a:solidFill>
                <a:latin typeface="Calibri" panose="020F0502020204030204" pitchFamily="34" charset="0"/>
              </a:rPr>
              <a:t>'</a:t>
            </a:r>
            <a:r>
              <a:rPr lang="fr-FR" dirty="0">
                <a:solidFill>
                  <a:srgbClr val="008000"/>
                </a:solidFill>
                <a:latin typeface="Calibri" panose="020F0502020204030204" pitchFamily="34" charset="0"/>
              </a:rPr>
              <a:t>,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dirty="0">
                <a:solidFill>
                  <a:srgbClr val="008000"/>
                </a:solidFill>
                <a:latin typeface="Calibri" panose="020F0502020204030204" pitchFamily="34" charset="0"/>
              </a:rPr>
              <a:t>{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</a:rPr>
              <a:t>preload</a:t>
            </a:r>
            <a:r>
              <a:rPr lang="fr-FR" dirty="0">
                <a:solidFill>
                  <a:srgbClr val="008000"/>
                </a:solidFill>
                <a:latin typeface="Calibri" panose="020F0502020204030204" pitchFamily="34" charset="0"/>
              </a:rPr>
              <a:t>: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</a:rPr>
              <a:t>preload</a:t>
            </a:r>
            <a:r>
              <a:rPr lang="fr-FR" dirty="0">
                <a:solidFill>
                  <a:srgbClr val="008000"/>
                </a:solidFill>
                <a:latin typeface="Calibri" panose="020F0502020204030204" pitchFamily="34" charset="0"/>
              </a:rPr>
              <a:t>,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</a:rPr>
              <a:t>create</a:t>
            </a:r>
            <a:r>
              <a:rPr lang="fr-FR" dirty="0">
                <a:solidFill>
                  <a:srgbClr val="008000"/>
                </a:solidFill>
                <a:latin typeface="Calibri" panose="020F0502020204030204" pitchFamily="34" charset="0"/>
              </a:rPr>
              <a:t>: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</a:rPr>
              <a:t>create</a:t>
            </a:r>
            <a:r>
              <a:rPr lang="fr-FR" dirty="0">
                <a:solidFill>
                  <a:srgbClr val="008000"/>
                </a:solidFill>
                <a:latin typeface="Calibri" panose="020F0502020204030204" pitchFamily="34" charset="0"/>
              </a:rPr>
              <a:t>,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update</a:t>
            </a:r>
            <a:r>
              <a:rPr lang="fr-FR" dirty="0">
                <a:solidFill>
                  <a:srgbClr val="008000"/>
                </a:solidFill>
                <a:latin typeface="Calibri" panose="020F0502020204030204" pitchFamily="34" charset="0"/>
              </a:rPr>
              <a:t>: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update</a:t>
            </a:r>
            <a:r>
              <a:rPr lang="fr-FR" dirty="0">
                <a:solidFill>
                  <a:srgbClr val="008000"/>
                </a:solidFill>
                <a:latin typeface="Calibri" panose="020F0502020204030204" pitchFamily="34" charset="0"/>
              </a:rPr>
              <a:t>});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dirty="0" err="1">
                <a:solidFill>
                  <a:srgbClr val="F92672"/>
                </a:solidFill>
                <a:latin typeface="Calibri" panose="020F0502020204030204" pitchFamily="34" charset="0"/>
              </a:rPr>
              <a:t>function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</a:rPr>
              <a:t>preload</a:t>
            </a:r>
            <a:r>
              <a:rPr lang="fr-FR" dirty="0">
                <a:solidFill>
                  <a:srgbClr val="008000"/>
                </a:solidFill>
                <a:latin typeface="Calibri" panose="020F0502020204030204" pitchFamily="34" charset="0"/>
              </a:rPr>
              <a:t>() 		/* </a:t>
            </a:r>
            <a:r>
              <a:rPr lang="fr-FR" dirty="0" err="1">
                <a:solidFill>
                  <a:srgbClr val="008000"/>
                </a:solidFill>
                <a:latin typeface="Calibri" panose="020F0502020204030204" pitchFamily="34" charset="0"/>
              </a:rPr>
              <a:t>Préchargement</a:t>
            </a:r>
            <a:r>
              <a:rPr lang="fr-FR" dirty="0">
                <a:solidFill>
                  <a:srgbClr val="008000"/>
                </a:solidFill>
                <a:latin typeface="Calibri" panose="020F0502020204030204" pitchFamily="34" charset="0"/>
              </a:rPr>
              <a:t> des éléments du jeu  */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dirty="0">
                <a:solidFill>
                  <a:srgbClr val="008000"/>
                </a:solidFill>
                <a:latin typeface="Calibri" panose="020F0502020204030204" pitchFamily="34" charset="0"/>
              </a:rPr>
              <a:t>{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  </a:t>
            </a:r>
          </a:p>
          <a:p>
            <a:r>
              <a:rPr lang="fr-FR" dirty="0">
                <a:solidFill>
                  <a:srgbClr val="008000"/>
                </a:solidFill>
                <a:latin typeface="Calibri" panose="020F0502020204030204" pitchFamily="34" charset="0"/>
              </a:rPr>
              <a:t>}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dirty="0" err="1">
                <a:solidFill>
                  <a:srgbClr val="F92672"/>
                </a:solidFill>
                <a:latin typeface="Calibri" panose="020F0502020204030204" pitchFamily="34" charset="0"/>
              </a:rPr>
              <a:t>function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</a:rPr>
              <a:t>create</a:t>
            </a:r>
            <a:r>
              <a:rPr lang="fr-FR" dirty="0">
                <a:solidFill>
                  <a:srgbClr val="008000"/>
                </a:solidFill>
                <a:latin typeface="Calibri" panose="020F0502020204030204" pitchFamily="34" charset="0"/>
              </a:rPr>
              <a:t>()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dirty="0">
                <a:solidFill>
                  <a:srgbClr val="008000"/>
                </a:solidFill>
                <a:latin typeface="Calibri" panose="020F0502020204030204" pitchFamily="34" charset="0"/>
              </a:rPr>
              <a:t>{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		</a:t>
            </a:r>
            <a:r>
              <a:rPr lang="fr-FR" dirty="0">
                <a:solidFill>
                  <a:srgbClr val="008000"/>
                </a:solidFill>
                <a:latin typeface="Calibri" panose="020F0502020204030204" pitchFamily="34" charset="0"/>
              </a:rPr>
              <a:t>/* Création de la scène du jeu  */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dirty="0">
                <a:solidFill>
                  <a:srgbClr val="008000"/>
                </a:solidFill>
                <a:latin typeface="Calibri" panose="020F0502020204030204" pitchFamily="34" charset="0"/>
              </a:rPr>
              <a:t>{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      </a:t>
            </a:r>
          </a:p>
          <a:p>
            <a:r>
              <a:rPr lang="fr-FR" dirty="0">
                <a:solidFill>
                  <a:srgbClr val="008000"/>
                </a:solidFill>
                <a:latin typeface="Calibri" panose="020F0502020204030204" pitchFamily="34" charset="0"/>
              </a:rPr>
              <a:t>}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</a:p>
          <a:p>
            <a:endParaRPr lang="fr-F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dirty="0" err="1">
                <a:solidFill>
                  <a:srgbClr val="F92672"/>
                </a:solidFill>
                <a:latin typeface="Calibri" panose="020F0502020204030204" pitchFamily="34" charset="0"/>
              </a:rPr>
              <a:t>function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update</a:t>
            </a:r>
            <a:r>
              <a:rPr lang="fr-FR" dirty="0">
                <a:solidFill>
                  <a:srgbClr val="008000"/>
                </a:solidFill>
                <a:latin typeface="Calibri" panose="020F0502020204030204" pitchFamily="34" charset="0"/>
              </a:rPr>
              <a:t>()		/* Cette fonction est exécutée en boucle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dirty="0">
                <a:solidFill>
                  <a:srgbClr val="008000"/>
                </a:solidFill>
                <a:latin typeface="Calibri" panose="020F0502020204030204" pitchFamily="34" charset="0"/>
              </a:rPr>
              <a:t>{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</a:p>
          <a:p>
            <a:r>
              <a:rPr lang="fr-FR" dirty="0">
                <a:solidFill>
                  <a:srgbClr val="008000"/>
                </a:solidFill>
                <a:latin typeface="Calibri" panose="020F0502020204030204" pitchFamily="34" charset="0"/>
              </a:rPr>
              <a:t>}</a:t>
            </a:r>
            <a:endParaRPr lang="fr-FR" dirty="0"/>
          </a:p>
        </p:txBody>
      </p:sp>
      <p:sp>
        <p:nvSpPr>
          <p:cNvPr id="10" name="ZoneTexte 9">
            <a:hlinkClick r:id="rId2" action="ppaction://hlinksldjump"/>
            <a:extLst>
              <a:ext uri="{FF2B5EF4-FFF2-40B4-BE49-F238E27FC236}">
                <a16:creationId xmlns:a16="http://schemas.microsoft.com/office/drawing/2014/main" id="{37BD4BC2-486D-46C2-8FDA-670740E01C31}"/>
              </a:ext>
            </a:extLst>
          </p:cNvPr>
          <p:cNvSpPr txBox="1"/>
          <p:nvPr/>
        </p:nvSpPr>
        <p:spPr>
          <a:xfrm>
            <a:off x="7716859" y="115670"/>
            <a:ext cx="1251904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Retour à l’arborescence des fichiers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3E9D7715-88C8-48C9-82B5-F5122F105FA2}"/>
              </a:ext>
            </a:extLst>
          </p:cNvPr>
          <p:cNvGrpSpPr/>
          <p:nvPr/>
        </p:nvGrpSpPr>
        <p:grpSpPr>
          <a:xfrm>
            <a:off x="-17418" y="867240"/>
            <a:ext cx="9161418" cy="31921"/>
            <a:chOff x="-8709" y="1572634"/>
            <a:chExt cx="9161418" cy="3192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97D55D6-E25B-4899-8D4C-147E9A48455C}"/>
                </a:ext>
              </a:extLst>
            </p:cNvPr>
            <p:cNvSpPr/>
            <p:nvPr/>
          </p:nvSpPr>
          <p:spPr>
            <a:xfrm>
              <a:off x="-8709" y="1572634"/>
              <a:ext cx="7498080" cy="305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D03823C-2F11-4C80-A613-88C097775E50}"/>
                </a:ext>
              </a:extLst>
            </p:cNvPr>
            <p:cNvSpPr/>
            <p:nvPr/>
          </p:nvSpPr>
          <p:spPr>
            <a:xfrm>
              <a:off x="6763590" y="1574023"/>
              <a:ext cx="2389119" cy="30532"/>
            </a:xfrm>
            <a:prstGeom prst="rect">
              <a:avLst/>
            </a:prstGeom>
            <a:solidFill>
              <a:schemeClr val="accent5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65869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EC61DDA3-94FD-41C6-BC6C-DD9843FBD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86" y="-60960"/>
            <a:ext cx="7886700" cy="1066749"/>
          </a:xfrm>
        </p:spPr>
        <p:txBody>
          <a:bodyPr>
            <a:normAutofit/>
          </a:bodyPr>
          <a:lstStyle/>
          <a:p>
            <a:r>
              <a:rPr lang="fr-F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medias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>
            <a:hlinkClick r:id="rId2" action="ppaction://hlinksldjump"/>
            <a:extLst>
              <a:ext uri="{FF2B5EF4-FFF2-40B4-BE49-F238E27FC236}">
                <a16:creationId xmlns:a16="http://schemas.microsoft.com/office/drawing/2014/main" id="{37BD4BC2-486D-46C2-8FDA-670740E01C31}"/>
              </a:ext>
            </a:extLst>
          </p:cNvPr>
          <p:cNvSpPr txBox="1"/>
          <p:nvPr/>
        </p:nvSpPr>
        <p:spPr>
          <a:xfrm>
            <a:off x="7716859" y="115670"/>
            <a:ext cx="1251904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Retour à l’arborescence des fichiers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905E602-CC99-47F4-B190-4EB264DBDBE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8429" y="1407126"/>
            <a:ext cx="952500" cy="190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833BA56-25B4-4F4F-9D6F-5BCE19472AD7}"/>
              </a:ext>
            </a:extLst>
          </p:cNvPr>
          <p:cNvSpPr/>
          <p:nvPr/>
        </p:nvSpPr>
        <p:spPr>
          <a:xfrm>
            <a:off x="413606" y="1160230"/>
            <a:ext cx="24216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b="1" dirty="0"/>
              <a:t>plateforme.png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14A8141-DAB9-4FBC-B6A3-5C3E633918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87107"/>
            <a:ext cx="7886700" cy="8291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8EE0F47-553E-47A0-A252-AFEA8E2F555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22010" y="3956563"/>
            <a:ext cx="3499981" cy="262498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E98DCC0-F539-412D-BEC8-7F70CC0D9ECC}"/>
              </a:ext>
            </a:extLst>
          </p:cNvPr>
          <p:cNvSpPr/>
          <p:nvPr/>
        </p:nvSpPr>
        <p:spPr>
          <a:xfrm>
            <a:off x="413606" y="2094094"/>
            <a:ext cx="24216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b="1" dirty="0"/>
              <a:t>spritesheet.png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5EB2F0-65AB-4D2B-9411-AD92DE6D3B95}"/>
              </a:ext>
            </a:extLst>
          </p:cNvPr>
          <p:cNvSpPr/>
          <p:nvPr/>
        </p:nvSpPr>
        <p:spPr>
          <a:xfrm>
            <a:off x="413606" y="4175494"/>
            <a:ext cx="24216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b="1" dirty="0"/>
              <a:t>background.jpg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4BE06B84-2485-46D0-92E3-3986FDA65CF7}"/>
              </a:ext>
            </a:extLst>
          </p:cNvPr>
          <p:cNvGrpSpPr/>
          <p:nvPr/>
        </p:nvGrpSpPr>
        <p:grpSpPr>
          <a:xfrm>
            <a:off x="-17418" y="867240"/>
            <a:ext cx="9161418" cy="31921"/>
            <a:chOff x="-8709" y="1572634"/>
            <a:chExt cx="9161418" cy="3192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3ABD57B-BEF8-4E28-A1EF-F81767AC4E09}"/>
                </a:ext>
              </a:extLst>
            </p:cNvPr>
            <p:cNvSpPr/>
            <p:nvPr/>
          </p:nvSpPr>
          <p:spPr>
            <a:xfrm>
              <a:off x="-8709" y="1572634"/>
              <a:ext cx="7498080" cy="305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6ED37DC-2A30-4BE8-B753-54185F099F7B}"/>
                </a:ext>
              </a:extLst>
            </p:cNvPr>
            <p:cNvSpPr/>
            <p:nvPr/>
          </p:nvSpPr>
          <p:spPr>
            <a:xfrm>
              <a:off x="6763590" y="1574023"/>
              <a:ext cx="2389119" cy="30532"/>
            </a:xfrm>
            <a:prstGeom prst="rect">
              <a:avLst/>
            </a:prstGeom>
            <a:solidFill>
              <a:schemeClr val="accent5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68922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4689B272-A884-4D3A-A34C-C31C20A6A5FC}"/>
              </a:ext>
            </a:extLst>
          </p:cNvPr>
          <p:cNvGrpSpPr/>
          <p:nvPr/>
        </p:nvGrpSpPr>
        <p:grpSpPr>
          <a:xfrm>
            <a:off x="-17418" y="1573359"/>
            <a:ext cx="9161418" cy="31921"/>
            <a:chOff x="-8709" y="1572634"/>
            <a:chExt cx="9161418" cy="3192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6FD43B7-15DE-421C-A291-8D5BD5C583C5}"/>
                </a:ext>
              </a:extLst>
            </p:cNvPr>
            <p:cNvSpPr/>
            <p:nvPr/>
          </p:nvSpPr>
          <p:spPr>
            <a:xfrm>
              <a:off x="-8709" y="1572634"/>
              <a:ext cx="7498080" cy="305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092AA88-1D55-4B99-9CC8-F8633CC873F3}"/>
                </a:ext>
              </a:extLst>
            </p:cNvPr>
            <p:cNvSpPr/>
            <p:nvPr/>
          </p:nvSpPr>
          <p:spPr>
            <a:xfrm>
              <a:off x="6763590" y="1574023"/>
              <a:ext cx="2389119" cy="30532"/>
            </a:xfrm>
            <a:prstGeom prst="rect">
              <a:avLst/>
            </a:prstGeom>
            <a:solidFill>
              <a:schemeClr val="accent5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D2DE84A0-3E7F-4D27-A868-006EDA40F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/>
              <a:t>Un exemple de jeu de plateformes : </a:t>
            </a:r>
            <a:r>
              <a:rPr lang="fr-FR" sz="2800" b="1" dirty="0">
                <a:hlinkClick r:id="rId2"/>
              </a:rPr>
              <a:t>clique ici</a:t>
            </a:r>
            <a:endParaRPr lang="fr-FR" sz="2800" b="1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96696D1-E6F9-47E1-9104-EF866431A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82" y="1825625"/>
            <a:ext cx="5809036" cy="435133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4609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2D6EC4-4A41-49EE-BC66-ACDF93955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/>
              <a:t>Comme son nom l’indique, un jeu de plateformes est constitué de </a:t>
            </a:r>
            <a:r>
              <a:rPr lang="fr-FR" sz="2800" b="1" dirty="0">
                <a:solidFill>
                  <a:srgbClr val="C00000"/>
                </a:solidFill>
              </a:rPr>
              <a:t>plateformes</a:t>
            </a:r>
            <a:r>
              <a:rPr lang="fr-FR" sz="2800" b="1" dirty="0"/>
              <a:t>.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15B34611-83F9-4EE6-9C4C-078A87EE9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82" y="1825625"/>
            <a:ext cx="5809036" cy="43513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F8B4ECB-D4E8-4102-9235-3F219AD8D373}"/>
              </a:ext>
            </a:extLst>
          </p:cNvPr>
          <p:cNvSpPr txBox="1"/>
          <p:nvPr/>
        </p:nvSpPr>
        <p:spPr>
          <a:xfrm>
            <a:off x="6956515" y="2733429"/>
            <a:ext cx="173300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C00000"/>
                </a:solidFill>
              </a:rPr>
              <a:t>Plateformes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04C17AB-FC96-44A0-A0AD-624B0B29633B}"/>
              </a:ext>
            </a:extLst>
          </p:cNvPr>
          <p:cNvCxnSpPr/>
          <p:nvPr/>
        </p:nvCxnSpPr>
        <p:spPr>
          <a:xfrm flipH="1">
            <a:off x="6512378" y="2964261"/>
            <a:ext cx="444137" cy="287383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E36A7055-D62A-4EE1-8927-8886212020B0}"/>
              </a:ext>
            </a:extLst>
          </p:cNvPr>
          <p:cNvCxnSpPr>
            <a:cxnSpLocks/>
          </p:cNvCxnSpPr>
          <p:nvPr/>
        </p:nvCxnSpPr>
        <p:spPr>
          <a:xfrm flipH="1">
            <a:off x="6956515" y="3195093"/>
            <a:ext cx="389259" cy="697638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3C769E6-2600-4F1F-BB73-2C9907F4190A}"/>
              </a:ext>
            </a:extLst>
          </p:cNvPr>
          <p:cNvGrpSpPr/>
          <p:nvPr/>
        </p:nvGrpSpPr>
        <p:grpSpPr>
          <a:xfrm>
            <a:off x="-17418" y="1573359"/>
            <a:ext cx="9161418" cy="31921"/>
            <a:chOff x="-8709" y="1572634"/>
            <a:chExt cx="9161418" cy="3192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51A425E-BDBA-4B3F-A790-4F4EE1367009}"/>
                </a:ext>
              </a:extLst>
            </p:cNvPr>
            <p:cNvSpPr/>
            <p:nvPr/>
          </p:nvSpPr>
          <p:spPr>
            <a:xfrm>
              <a:off x="-8709" y="1572634"/>
              <a:ext cx="7498080" cy="305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306A9D8-D8AE-41D0-87B0-CF30FD7DB43C}"/>
                </a:ext>
              </a:extLst>
            </p:cNvPr>
            <p:cNvSpPr/>
            <p:nvPr/>
          </p:nvSpPr>
          <p:spPr>
            <a:xfrm>
              <a:off x="6763590" y="1574023"/>
              <a:ext cx="2389119" cy="30532"/>
            </a:xfrm>
            <a:prstGeom prst="rect">
              <a:avLst/>
            </a:prstGeom>
            <a:solidFill>
              <a:schemeClr val="accent5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69566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20CCAE-4378-4ED1-9E61-E08DC36D9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67" y="165044"/>
            <a:ext cx="8278491" cy="1325563"/>
          </a:xfrm>
        </p:spPr>
        <p:txBody>
          <a:bodyPr>
            <a:noAutofit/>
          </a:bodyPr>
          <a:lstStyle/>
          <a:p>
            <a:r>
              <a:rPr lang="fr-FR" sz="2800" b="1" dirty="0"/>
              <a:t>Sans l’image de fond (background), un jeu de plateformes se réduit à très peu d’éléments.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2903CA0B-EC9A-4D23-ACDB-F476F97F9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131" y="1825625"/>
            <a:ext cx="5789737" cy="435133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FE69B2C-9B18-4AD8-969F-0D23105F8651}"/>
              </a:ext>
            </a:extLst>
          </p:cNvPr>
          <p:cNvSpPr txBox="1"/>
          <p:nvPr/>
        </p:nvSpPr>
        <p:spPr>
          <a:xfrm>
            <a:off x="6956515" y="2733429"/>
            <a:ext cx="173300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C00000"/>
                </a:solidFill>
              </a:rPr>
              <a:t>Plateformes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D6BD02F3-FAA8-45DA-9156-50A70E80D418}"/>
              </a:ext>
            </a:extLst>
          </p:cNvPr>
          <p:cNvCxnSpPr/>
          <p:nvPr/>
        </p:nvCxnSpPr>
        <p:spPr>
          <a:xfrm flipH="1">
            <a:off x="6512378" y="2964261"/>
            <a:ext cx="444137" cy="287383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156E5A9-8C46-43B2-8D5D-D525AF61C015}"/>
              </a:ext>
            </a:extLst>
          </p:cNvPr>
          <p:cNvCxnSpPr>
            <a:cxnSpLocks/>
          </p:cNvCxnSpPr>
          <p:nvPr/>
        </p:nvCxnSpPr>
        <p:spPr>
          <a:xfrm flipH="1">
            <a:off x="6956515" y="3195093"/>
            <a:ext cx="389259" cy="697638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6B019B68-ED2F-4AA9-AECC-B165698736F3}"/>
              </a:ext>
            </a:extLst>
          </p:cNvPr>
          <p:cNvGrpSpPr/>
          <p:nvPr/>
        </p:nvGrpSpPr>
        <p:grpSpPr>
          <a:xfrm>
            <a:off x="3355521" y="3020811"/>
            <a:ext cx="1234253" cy="923329"/>
            <a:chOff x="3355521" y="3020811"/>
            <a:chExt cx="1234253" cy="923329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2E97180E-4EA6-4567-B3A7-46FA0B78FA01}"/>
                </a:ext>
              </a:extLst>
            </p:cNvPr>
            <p:cNvSpPr txBox="1"/>
            <p:nvPr/>
          </p:nvSpPr>
          <p:spPr>
            <a:xfrm>
              <a:off x="3355521" y="3020811"/>
              <a:ext cx="1234253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rgbClr val="C00000"/>
                  </a:solidFill>
                </a:rPr>
                <a:t>Le héros</a:t>
              </a:r>
            </a:p>
          </p:txBody>
        </p: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BA2810B5-F8BC-4F95-95AA-886884D87575}"/>
                </a:ext>
              </a:extLst>
            </p:cNvPr>
            <p:cNvCxnSpPr>
              <a:cxnSpLocks/>
            </p:cNvCxnSpPr>
            <p:nvPr/>
          </p:nvCxnSpPr>
          <p:spPr>
            <a:xfrm>
              <a:off x="3972647" y="3482476"/>
              <a:ext cx="146507" cy="461664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2E981978-7F89-4C99-8C52-74F6CD2F43D3}"/>
              </a:ext>
            </a:extLst>
          </p:cNvPr>
          <p:cNvGrpSpPr/>
          <p:nvPr/>
        </p:nvGrpSpPr>
        <p:grpSpPr>
          <a:xfrm>
            <a:off x="6011636" y="4846982"/>
            <a:ext cx="2892878" cy="913737"/>
            <a:chOff x="6011636" y="4846982"/>
            <a:chExt cx="2892878" cy="913737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C95A29D4-87FB-40C6-9C45-542E64AC60B3}"/>
                </a:ext>
              </a:extLst>
            </p:cNvPr>
            <p:cNvSpPr txBox="1"/>
            <p:nvPr/>
          </p:nvSpPr>
          <p:spPr>
            <a:xfrm>
              <a:off x="6274114" y="4846982"/>
              <a:ext cx="2630400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rgbClr val="C00000"/>
                  </a:solidFill>
                </a:rPr>
                <a:t>Objet(s) à ramasser</a:t>
              </a:r>
            </a:p>
          </p:txBody>
        </p: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C5F84D5D-6742-40CA-A2A2-FD584CB765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1636" y="5308647"/>
              <a:ext cx="641713" cy="452072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412E691D-BBD2-4F24-AAA3-E6D018A4308F}"/>
              </a:ext>
            </a:extLst>
          </p:cNvPr>
          <p:cNvGrpSpPr/>
          <p:nvPr/>
        </p:nvGrpSpPr>
        <p:grpSpPr>
          <a:xfrm>
            <a:off x="315132" y="3251644"/>
            <a:ext cx="2462980" cy="871919"/>
            <a:chOff x="315132" y="3251644"/>
            <a:chExt cx="2462980" cy="871919"/>
          </a:xfrm>
        </p:grpSpPr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B6D6BF50-D0A8-47D6-B256-47F4366BAA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0194" y="3251644"/>
              <a:ext cx="931817" cy="410254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0A28EC82-745D-4CC0-9316-79E1968E7ABD}"/>
                </a:ext>
              </a:extLst>
            </p:cNvPr>
            <p:cNvSpPr txBox="1"/>
            <p:nvPr/>
          </p:nvSpPr>
          <p:spPr>
            <a:xfrm>
              <a:off x="315132" y="3661898"/>
              <a:ext cx="2462980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rgbClr val="C00000"/>
                  </a:solidFill>
                </a:rPr>
                <a:t>Elément à toucher</a:t>
              </a:r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73E478F9-458E-4D0E-B6F8-3B3DBD0D670A}"/>
              </a:ext>
            </a:extLst>
          </p:cNvPr>
          <p:cNvGrpSpPr/>
          <p:nvPr/>
        </p:nvGrpSpPr>
        <p:grpSpPr>
          <a:xfrm>
            <a:off x="3677241" y="2601374"/>
            <a:ext cx="2008526" cy="3476823"/>
            <a:chOff x="3677241" y="2601374"/>
            <a:chExt cx="2008526" cy="3476823"/>
          </a:xfrm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41B0E677-2F61-40E3-A2A5-32988BC41579}"/>
                </a:ext>
              </a:extLst>
            </p:cNvPr>
            <p:cNvSpPr txBox="1"/>
            <p:nvPr/>
          </p:nvSpPr>
          <p:spPr>
            <a:xfrm>
              <a:off x="3917882" y="4895651"/>
              <a:ext cx="1124663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rgbClr val="C00000"/>
                  </a:solidFill>
                </a:rPr>
                <a:t>Pièges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46CAEC50-C6B3-4A4E-9519-F28318F63B33}"/>
                </a:ext>
              </a:extLst>
            </p:cNvPr>
            <p:cNvCxnSpPr>
              <a:cxnSpLocks/>
            </p:cNvCxnSpPr>
            <p:nvPr/>
          </p:nvCxnSpPr>
          <p:spPr>
            <a:xfrm>
              <a:off x="4824416" y="5357315"/>
              <a:ext cx="373701" cy="720882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5CFD4233-B97F-41B0-B52B-C91039F8DC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7241" y="5357315"/>
              <a:ext cx="368659" cy="720882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>
              <a:extLst>
                <a:ext uri="{FF2B5EF4-FFF2-40B4-BE49-F238E27FC236}">
                  <a16:creationId xmlns:a16="http://schemas.microsoft.com/office/drawing/2014/main" id="{220A8778-CFD1-4568-9533-86EFBA7C5A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3413" y="4497080"/>
              <a:ext cx="381609" cy="398571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7F26185F-ADC6-4403-B0E6-B1C5E71574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69373" y="2601374"/>
              <a:ext cx="1116394" cy="2287002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2BC5080E-B3F6-4E5F-8EF9-86C110E86CA8}"/>
              </a:ext>
            </a:extLst>
          </p:cNvPr>
          <p:cNvGrpSpPr/>
          <p:nvPr/>
        </p:nvGrpSpPr>
        <p:grpSpPr>
          <a:xfrm>
            <a:off x="-17418" y="1573359"/>
            <a:ext cx="9161418" cy="31921"/>
            <a:chOff x="-8709" y="1572634"/>
            <a:chExt cx="9161418" cy="3192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98C0883-240A-4A6C-8D38-149A17A2D056}"/>
                </a:ext>
              </a:extLst>
            </p:cNvPr>
            <p:cNvSpPr/>
            <p:nvPr/>
          </p:nvSpPr>
          <p:spPr>
            <a:xfrm>
              <a:off x="-8709" y="1572634"/>
              <a:ext cx="7498080" cy="305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814AD81-88AC-4729-94EA-03B310A7200C}"/>
                </a:ext>
              </a:extLst>
            </p:cNvPr>
            <p:cNvSpPr/>
            <p:nvPr/>
          </p:nvSpPr>
          <p:spPr>
            <a:xfrm>
              <a:off x="6763590" y="1574023"/>
              <a:ext cx="2389119" cy="30532"/>
            </a:xfrm>
            <a:prstGeom prst="rect">
              <a:avLst/>
            </a:prstGeom>
            <a:solidFill>
              <a:schemeClr val="accent5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85467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6699D5-47BC-42C3-99DB-BF294820B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208" y="26064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quoi avons-nous besoin pour créer un jeu de plateformes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DD17AD-665E-4D9C-8965-791DA7911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5101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</a:t>
            </a:r>
            <a:r>
              <a:rPr lang="fr-FR" dirty="0"/>
              <a:t> </a:t>
            </a:r>
            <a:r>
              <a:rPr lang="fr-FR" sz="3200" dirty="0"/>
              <a:t>  :   </a:t>
            </a:r>
            <a:r>
              <a:rPr lang="fr-FR" sz="2400" dirty="0"/>
              <a:t>Il sera créé à l’aide du site </a:t>
            </a:r>
            <a:r>
              <a:rPr lang="fr-FR" sz="2400" dirty="0" err="1">
                <a:solidFill>
                  <a:srgbClr val="C00000"/>
                </a:solidFill>
                <a:hlinkClick r:id="rId2"/>
              </a:rPr>
              <a:t>MapleStory</a:t>
            </a:r>
            <a:r>
              <a:rPr lang="fr-FR" sz="3200" dirty="0"/>
              <a:t>.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8AFF990-2FF2-4DF8-ADCC-CBF3038EEAA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0714" y="1973949"/>
            <a:ext cx="552450" cy="8001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F4371EC-E489-4F75-BD00-3FB0063E477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727" y="3572791"/>
            <a:ext cx="3615044" cy="240400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F805AA1-254B-499D-9BE8-E712C7B3CA14}"/>
              </a:ext>
            </a:extLst>
          </p:cNvPr>
          <p:cNvSpPr txBox="1"/>
          <p:nvPr/>
        </p:nvSpPr>
        <p:spPr>
          <a:xfrm>
            <a:off x="2080848" y="3300702"/>
            <a:ext cx="86237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C00000"/>
                </a:solidFill>
              </a:rPr>
              <a:t>Clique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290EA44F-B936-467A-BD5E-37E660600457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943225" y="3500757"/>
            <a:ext cx="420734" cy="334991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>
            <a:extLst>
              <a:ext uri="{FF2B5EF4-FFF2-40B4-BE49-F238E27FC236}">
                <a16:creationId xmlns:a16="http://schemas.microsoft.com/office/drawing/2014/main" id="{6311E51C-B02F-4268-B7CA-4354E01DD6B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83265" y="3572791"/>
            <a:ext cx="4211643" cy="2401494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CD90F6DB-F1A5-46F7-9B49-D7CE36002396}"/>
              </a:ext>
            </a:extLst>
          </p:cNvPr>
          <p:cNvGrpSpPr/>
          <p:nvPr/>
        </p:nvGrpSpPr>
        <p:grpSpPr>
          <a:xfrm>
            <a:off x="6057144" y="5108529"/>
            <a:ext cx="1901005" cy="558735"/>
            <a:chOff x="6057144" y="4584654"/>
            <a:chExt cx="1901005" cy="558735"/>
          </a:xfrm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00F64A86-6EEC-4A86-8F4B-5886F54E5758}"/>
                </a:ext>
              </a:extLst>
            </p:cNvPr>
            <p:cNvSpPr txBox="1"/>
            <p:nvPr/>
          </p:nvSpPr>
          <p:spPr>
            <a:xfrm>
              <a:off x="6057144" y="4743279"/>
              <a:ext cx="1901005" cy="4001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rgbClr val="C00000"/>
                  </a:solidFill>
                </a:rPr>
                <a:t>Pour enregistrer</a:t>
              </a:r>
            </a:p>
          </p:txBody>
        </p: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CB821C5D-2FEE-4701-A1CB-D41903266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88045" y="4584654"/>
              <a:ext cx="370104" cy="158625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60265DAF-C849-4F26-8F3F-E3BB3C2B9821}"/>
              </a:ext>
            </a:extLst>
          </p:cNvPr>
          <p:cNvSpPr/>
          <p:nvPr/>
        </p:nvSpPr>
        <p:spPr>
          <a:xfrm>
            <a:off x="519409" y="2040109"/>
            <a:ext cx="19806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héros</a:t>
            </a:r>
            <a:r>
              <a:rPr lang="fr-FR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600" dirty="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95304716-973E-4753-8B24-1DB040625194}"/>
              </a:ext>
            </a:extLst>
          </p:cNvPr>
          <p:cNvGrpSpPr/>
          <p:nvPr/>
        </p:nvGrpSpPr>
        <p:grpSpPr>
          <a:xfrm>
            <a:off x="-17418" y="1573359"/>
            <a:ext cx="9161418" cy="31921"/>
            <a:chOff x="-8709" y="1572634"/>
            <a:chExt cx="9161418" cy="3192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0399498-C2D6-4553-B657-F8BB90C36427}"/>
                </a:ext>
              </a:extLst>
            </p:cNvPr>
            <p:cNvSpPr/>
            <p:nvPr/>
          </p:nvSpPr>
          <p:spPr>
            <a:xfrm>
              <a:off x="-8709" y="1572634"/>
              <a:ext cx="7498080" cy="305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4FB7C27-1D60-40BA-93FE-7C8779019DD3}"/>
                </a:ext>
              </a:extLst>
            </p:cNvPr>
            <p:cNvSpPr/>
            <p:nvPr/>
          </p:nvSpPr>
          <p:spPr>
            <a:xfrm>
              <a:off x="6763590" y="1574023"/>
              <a:ext cx="2389119" cy="30532"/>
            </a:xfrm>
            <a:prstGeom prst="rect">
              <a:avLst/>
            </a:prstGeom>
            <a:solidFill>
              <a:schemeClr val="accent5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92343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8DB50F6E-EB87-40C3-A33B-FD5622529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39" y="1601476"/>
            <a:ext cx="8299471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200" b="1" dirty="0" err="1"/>
              <a:t>MapleStory</a:t>
            </a:r>
            <a:r>
              <a:rPr lang="fr-FR" sz="2200" dirty="0"/>
              <a:t> fournit l’ensemble des images nécessaires à </a:t>
            </a:r>
            <a:r>
              <a:rPr lang="fr-FR" sz="2200" b="1" dirty="0"/>
              <a:t>l’animation du héros</a:t>
            </a:r>
            <a:r>
              <a:rPr lang="fr-FR" sz="2200" dirty="0"/>
              <a:t>. Elles doivent être regroupées dans un seul fichier image appelé </a:t>
            </a:r>
            <a:r>
              <a:rPr lang="fr-FR" sz="2200" b="1" dirty="0" err="1">
                <a:solidFill>
                  <a:srgbClr val="C00000"/>
                </a:solidFill>
              </a:rPr>
              <a:t>sprite</a:t>
            </a:r>
            <a:r>
              <a:rPr lang="fr-FR" sz="2200" b="1" dirty="0">
                <a:solidFill>
                  <a:srgbClr val="C00000"/>
                </a:solidFill>
              </a:rPr>
              <a:t> </a:t>
            </a:r>
            <a:r>
              <a:rPr lang="fr-FR" sz="2200" b="1" dirty="0" err="1">
                <a:solidFill>
                  <a:srgbClr val="C00000"/>
                </a:solidFill>
              </a:rPr>
              <a:t>sheet</a:t>
            </a:r>
            <a:r>
              <a:rPr lang="fr-FR" sz="2200" dirty="0"/>
              <a:t>.</a:t>
            </a:r>
          </a:p>
          <a:p>
            <a:endParaRPr lang="fr-FR" sz="2200" dirty="0"/>
          </a:p>
          <a:p>
            <a:endParaRPr lang="fr-FR" sz="2200" dirty="0"/>
          </a:p>
          <a:p>
            <a:endParaRPr lang="fr-FR" sz="22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B9A35FC-97C7-49A7-9AD4-E8A4775CF7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9" y="3303510"/>
            <a:ext cx="7886700" cy="8291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5126FE3-690F-430E-9E44-4B62F02845A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2662" y="4304959"/>
            <a:ext cx="3581397" cy="19608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EA52F6A-E0D0-4823-BB57-C4EAA1EE2F5B}"/>
              </a:ext>
            </a:extLst>
          </p:cNvPr>
          <p:cNvSpPr/>
          <p:nvPr/>
        </p:nvSpPr>
        <p:spPr>
          <a:xfrm>
            <a:off x="597842" y="4147916"/>
            <a:ext cx="4153716" cy="10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Le </a:t>
            </a:r>
            <a:r>
              <a:rPr lang="fr-FR" sz="2200" b="1" dirty="0" err="1"/>
              <a:t>sprite</a:t>
            </a:r>
            <a:r>
              <a:rPr lang="fr-FR" sz="2200" b="1" dirty="0"/>
              <a:t> </a:t>
            </a:r>
            <a:r>
              <a:rPr lang="fr-FR" sz="2200" b="1" dirty="0" err="1"/>
              <a:t>sheet</a:t>
            </a:r>
            <a:r>
              <a:rPr lang="fr-FR" sz="2200" b="1" dirty="0"/>
              <a:t> </a:t>
            </a:r>
            <a:r>
              <a:rPr lang="fr-FR" sz="2200" dirty="0"/>
              <a:t>sera créé à l’aide du site </a:t>
            </a:r>
            <a:r>
              <a:rPr lang="fr-FR" sz="2200" b="1" dirty="0" err="1">
                <a:solidFill>
                  <a:srgbClr val="C00000"/>
                </a:solidFill>
                <a:hlinkClick r:id="rId4"/>
              </a:rPr>
              <a:t>Stitches</a:t>
            </a:r>
            <a:r>
              <a:rPr lang="fr-FR" sz="2200" b="1" dirty="0"/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9607A1-8FB3-4BB6-8456-BC16BB27D413}"/>
              </a:ext>
            </a:extLst>
          </p:cNvPr>
          <p:cNvSpPr/>
          <p:nvPr/>
        </p:nvSpPr>
        <p:spPr>
          <a:xfrm>
            <a:off x="619940" y="5453883"/>
            <a:ext cx="428788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Un </a:t>
            </a:r>
            <a:r>
              <a:rPr lang="fr-FR" sz="2200" b="1" dirty="0"/>
              <a:t>fiche d’aide </a:t>
            </a:r>
            <a:r>
              <a:rPr lang="fr-FR" sz="2200" dirty="0"/>
              <a:t>pour l’utilisation de </a:t>
            </a:r>
            <a:r>
              <a:rPr lang="fr-FR" sz="2200" b="1" dirty="0" err="1"/>
              <a:t>Stitches</a:t>
            </a:r>
            <a:r>
              <a:rPr lang="fr-FR" sz="2200" dirty="0"/>
              <a:t> est disponible </a:t>
            </a:r>
            <a:r>
              <a:rPr lang="fr-FR" sz="2200" b="1" dirty="0">
                <a:hlinkClick r:id="rId5"/>
              </a:rPr>
              <a:t>ici</a:t>
            </a:r>
            <a:r>
              <a:rPr lang="fr-FR" sz="2200" b="1" dirty="0"/>
              <a:t>.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CC5995BD-F8AB-421F-975D-F26BDF55C724}"/>
              </a:ext>
            </a:extLst>
          </p:cNvPr>
          <p:cNvSpPr txBox="1">
            <a:spLocks/>
          </p:cNvSpPr>
          <p:nvPr/>
        </p:nvSpPr>
        <p:spPr>
          <a:xfrm>
            <a:off x="808208" y="26064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quoi avons-nous besoin pour créer un jeu de plateformes ?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3371CF6-CDE3-4448-A727-C9095E434D6A}"/>
              </a:ext>
            </a:extLst>
          </p:cNvPr>
          <p:cNvGrpSpPr/>
          <p:nvPr/>
        </p:nvGrpSpPr>
        <p:grpSpPr>
          <a:xfrm>
            <a:off x="-17418" y="1573359"/>
            <a:ext cx="9161418" cy="31921"/>
            <a:chOff x="-8709" y="1572634"/>
            <a:chExt cx="9161418" cy="3192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B42D612-F845-4953-8530-79A37FB64A2D}"/>
                </a:ext>
              </a:extLst>
            </p:cNvPr>
            <p:cNvSpPr/>
            <p:nvPr/>
          </p:nvSpPr>
          <p:spPr>
            <a:xfrm>
              <a:off x="-8709" y="1572634"/>
              <a:ext cx="7498080" cy="305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20AB28-7C11-4E28-9FCE-65589704AF78}"/>
                </a:ext>
              </a:extLst>
            </p:cNvPr>
            <p:cNvSpPr/>
            <p:nvPr/>
          </p:nvSpPr>
          <p:spPr>
            <a:xfrm>
              <a:off x="6763590" y="1574023"/>
              <a:ext cx="2389119" cy="30532"/>
            </a:xfrm>
            <a:prstGeom prst="rect">
              <a:avLst/>
            </a:prstGeom>
            <a:solidFill>
              <a:schemeClr val="accent5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27346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23B8316B-49F8-4C00-80FE-5028CA25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208" y="26064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quoi avons-nous besoin pour créer un jeu de plateformes 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E8135C-17D5-4295-88D5-248C98D52654}"/>
              </a:ext>
            </a:extLst>
          </p:cNvPr>
          <p:cNvSpPr/>
          <p:nvPr/>
        </p:nvSpPr>
        <p:spPr>
          <a:xfrm>
            <a:off x="498537" y="1817042"/>
            <a:ext cx="3159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plateformes</a:t>
            </a:r>
            <a:r>
              <a:rPr lang="fr-FR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BD7DEC-985F-400B-9906-B926CC6572DA}"/>
              </a:ext>
            </a:extLst>
          </p:cNvPr>
          <p:cNvSpPr/>
          <p:nvPr/>
        </p:nvSpPr>
        <p:spPr>
          <a:xfrm>
            <a:off x="479486" y="2463373"/>
            <a:ext cx="487356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Une seule plateforme sera créée à l’aide d’un logiciel de dessin comme </a:t>
            </a:r>
            <a:r>
              <a:rPr lang="fr-FR" sz="2200" b="1" dirty="0"/>
              <a:t>Photofiltre</a:t>
            </a:r>
            <a:r>
              <a:rPr lang="fr-FR" sz="2200" dirty="0"/>
              <a:t>.</a:t>
            </a:r>
            <a:endParaRPr lang="fr-FR" sz="2200" b="1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602302E4-602A-4F31-A8EE-5CBDD62F1BF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2633" y="1957386"/>
            <a:ext cx="2962275" cy="4391025"/>
          </a:xfrm>
          <a:prstGeom prst="rect">
            <a:avLst/>
          </a:prstGeom>
        </p:spPr>
      </p:pic>
      <p:pic>
        <p:nvPicPr>
          <p:cNvPr id="18" name="Image 17">
            <a:hlinkClick r:id="rId3"/>
            <a:extLst>
              <a:ext uri="{FF2B5EF4-FFF2-40B4-BE49-F238E27FC236}">
                <a16:creationId xmlns:a16="http://schemas.microsoft.com/office/drawing/2014/main" id="{8BEE3C3B-053A-402E-A91C-F0D2778731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87" y="3599979"/>
            <a:ext cx="314325" cy="3048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DDCE434-6AC6-4A71-8B20-ACEA41E8BE9C}"/>
              </a:ext>
            </a:extLst>
          </p:cNvPr>
          <p:cNvSpPr/>
          <p:nvPr/>
        </p:nvSpPr>
        <p:spPr>
          <a:xfrm>
            <a:off x="593341" y="4245020"/>
            <a:ext cx="48735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Par défaut, elle aura pour dimensions </a:t>
            </a:r>
            <a:r>
              <a:rPr lang="fr-FR" sz="2200" b="1" dirty="0"/>
              <a:t>100 x 20 pixels</a:t>
            </a:r>
            <a:r>
              <a:rPr lang="fr-FR" sz="2200" dirty="0"/>
              <a:t>.</a:t>
            </a:r>
            <a:endParaRPr lang="fr-FR" sz="2200" b="1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8FCDE9AD-377C-493E-9BD4-6E1025887D3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73507" y="4984031"/>
            <a:ext cx="952500" cy="1905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DA3EE88-DF16-4092-9E29-7AC2615F773E}"/>
              </a:ext>
            </a:extLst>
          </p:cNvPr>
          <p:cNvSpPr/>
          <p:nvPr/>
        </p:nvSpPr>
        <p:spPr>
          <a:xfrm>
            <a:off x="593340" y="5545707"/>
            <a:ext cx="5502659" cy="10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Elle sera enregistrée au format </a:t>
            </a:r>
            <a:r>
              <a:rPr lang="fr-FR" sz="2200" b="1" dirty="0"/>
              <a:t>png</a:t>
            </a:r>
            <a:r>
              <a:rPr lang="fr-FR" sz="2200" dirty="0"/>
              <a:t>.</a:t>
            </a:r>
          </a:p>
          <a:p>
            <a:pPr marL="360000">
              <a:lnSpc>
                <a:spcPct val="150000"/>
              </a:lnSpc>
            </a:pPr>
            <a:r>
              <a:rPr lang="fr-FR" sz="2200" u="sng" dirty="0"/>
              <a:t>Ex</a:t>
            </a:r>
            <a:r>
              <a:rPr lang="fr-FR" sz="2200" b="1" dirty="0"/>
              <a:t> </a:t>
            </a:r>
            <a:r>
              <a:rPr lang="fr-FR" sz="2200" dirty="0"/>
              <a:t>:</a:t>
            </a:r>
            <a:r>
              <a:rPr lang="fr-FR" sz="2200" b="1" dirty="0"/>
              <a:t> plateforme.png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9F727C-325C-4EE3-B9C6-00054F75AC5D}"/>
              </a:ext>
            </a:extLst>
          </p:cNvPr>
          <p:cNvSpPr/>
          <p:nvPr/>
        </p:nvSpPr>
        <p:spPr>
          <a:xfrm>
            <a:off x="5886450" y="3267074"/>
            <a:ext cx="1047750" cy="97061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EBC5D9-EFAB-471D-B104-6B1EC5F1CAEA}"/>
              </a:ext>
            </a:extLst>
          </p:cNvPr>
          <p:cNvSpPr/>
          <p:nvPr/>
        </p:nvSpPr>
        <p:spPr>
          <a:xfrm>
            <a:off x="5886450" y="4746040"/>
            <a:ext cx="952500" cy="48530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4FC75A65-D3D8-467D-B19D-38F9CC83A963}"/>
              </a:ext>
            </a:extLst>
          </p:cNvPr>
          <p:cNvGrpSpPr/>
          <p:nvPr/>
        </p:nvGrpSpPr>
        <p:grpSpPr>
          <a:xfrm>
            <a:off x="-17418" y="1573359"/>
            <a:ext cx="9161418" cy="31921"/>
            <a:chOff x="-8709" y="1572634"/>
            <a:chExt cx="9161418" cy="3192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58327F9-7008-4B72-90D1-19D407B6B6C4}"/>
                </a:ext>
              </a:extLst>
            </p:cNvPr>
            <p:cNvSpPr/>
            <p:nvPr/>
          </p:nvSpPr>
          <p:spPr>
            <a:xfrm>
              <a:off x="-8709" y="1572634"/>
              <a:ext cx="7498080" cy="305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60E63A0-191D-476A-86AA-244DDDE8628F}"/>
                </a:ext>
              </a:extLst>
            </p:cNvPr>
            <p:cNvSpPr/>
            <p:nvPr/>
          </p:nvSpPr>
          <p:spPr>
            <a:xfrm>
              <a:off x="6763590" y="1574023"/>
              <a:ext cx="2389119" cy="30532"/>
            </a:xfrm>
            <a:prstGeom prst="rect">
              <a:avLst/>
            </a:prstGeom>
            <a:solidFill>
              <a:schemeClr val="accent5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40446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23B8316B-49F8-4C00-80FE-5028CA25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208" y="26064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quoi avons-nous besoin pour créer un jeu de plateformes 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E8135C-17D5-4295-88D5-248C98D52654}"/>
              </a:ext>
            </a:extLst>
          </p:cNvPr>
          <p:cNvSpPr/>
          <p:nvPr/>
        </p:nvSpPr>
        <p:spPr>
          <a:xfrm>
            <a:off x="498537" y="1817042"/>
            <a:ext cx="29279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D’objets divers</a:t>
            </a:r>
            <a:endParaRPr lang="fr-FR" sz="3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BD7DEC-985F-400B-9906-B926CC6572DA}"/>
              </a:ext>
            </a:extLst>
          </p:cNvPr>
          <p:cNvSpPr/>
          <p:nvPr/>
        </p:nvSpPr>
        <p:spPr>
          <a:xfrm>
            <a:off x="509301" y="2825416"/>
            <a:ext cx="4873563" cy="10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Toutes ces images seront au </a:t>
            </a:r>
            <a:r>
              <a:rPr lang="fr-FR" sz="2200" b="1" dirty="0"/>
              <a:t>format png </a:t>
            </a:r>
            <a:r>
              <a:rPr lang="fr-FR" sz="2200" dirty="0"/>
              <a:t>pour être </a:t>
            </a:r>
            <a:r>
              <a:rPr lang="fr-FR" sz="2200" b="1" dirty="0"/>
              <a:t>transparentes.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DCE434-6AC6-4A71-8B20-ACEA41E8BE9C}"/>
              </a:ext>
            </a:extLst>
          </p:cNvPr>
          <p:cNvSpPr/>
          <p:nvPr/>
        </p:nvSpPr>
        <p:spPr>
          <a:xfrm>
            <a:off x="602865" y="4402967"/>
            <a:ext cx="7045709" cy="10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Elles seront trouvées essentiellement sur </a:t>
            </a:r>
            <a:r>
              <a:rPr lang="fr-FR" sz="2200" b="1" dirty="0"/>
              <a:t>internet</a:t>
            </a:r>
            <a:r>
              <a:rPr lang="fr-FR" sz="2200" dirty="0"/>
              <a:t>. (Attention aux droits d’auteurs).</a:t>
            </a:r>
            <a:endParaRPr lang="fr-FR" sz="2200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7D0CCFA-0DEF-408C-8CE2-4627E148BCF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2864" y="2992010"/>
            <a:ext cx="628650" cy="3143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BB04475-1D8B-4558-9A73-B9A82D851C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7842" y="2474267"/>
            <a:ext cx="1076325" cy="1143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88CD9EB-BCA2-4C98-8FAA-EE5C0587E7A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7821" y="3656144"/>
            <a:ext cx="476250" cy="4762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1271E4D-9012-4738-A2B9-2B9A1C60124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840" y="3680936"/>
            <a:ext cx="809625" cy="4000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7C6EA7A-9C6A-4632-8E82-A02EA3A5A4A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90086" y="2761178"/>
            <a:ext cx="533400" cy="8382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E7D9C58-973E-4FDD-BF6F-E295005B87B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26264" y="3804258"/>
            <a:ext cx="914400" cy="323850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06F8A9BE-0496-4F1B-9AA7-4855CC3ACCEE}"/>
              </a:ext>
            </a:extLst>
          </p:cNvPr>
          <p:cNvGrpSpPr/>
          <p:nvPr/>
        </p:nvGrpSpPr>
        <p:grpSpPr>
          <a:xfrm>
            <a:off x="-17418" y="1573359"/>
            <a:ext cx="9161418" cy="31921"/>
            <a:chOff x="-8709" y="1572634"/>
            <a:chExt cx="9161418" cy="3192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E6590AA-C4A9-40E4-ACA8-A63EE130878E}"/>
                </a:ext>
              </a:extLst>
            </p:cNvPr>
            <p:cNvSpPr/>
            <p:nvPr/>
          </p:nvSpPr>
          <p:spPr>
            <a:xfrm>
              <a:off x="-8709" y="1572634"/>
              <a:ext cx="7498080" cy="305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D82048E-F1F2-4DDB-A090-BB5D88347E00}"/>
                </a:ext>
              </a:extLst>
            </p:cNvPr>
            <p:cNvSpPr/>
            <p:nvPr/>
          </p:nvSpPr>
          <p:spPr>
            <a:xfrm>
              <a:off x="6763590" y="1574023"/>
              <a:ext cx="2389119" cy="30532"/>
            </a:xfrm>
            <a:prstGeom prst="rect">
              <a:avLst/>
            </a:prstGeom>
            <a:solidFill>
              <a:schemeClr val="accent5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97271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23B8316B-49F8-4C00-80FE-5028CA25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208" y="26064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quoi avons-nous besoin pour créer un jeu de plateformes 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E8135C-17D5-4295-88D5-248C98D52654}"/>
              </a:ext>
            </a:extLst>
          </p:cNvPr>
          <p:cNvSpPr/>
          <p:nvPr/>
        </p:nvSpPr>
        <p:spPr>
          <a:xfrm>
            <a:off x="498537" y="1817042"/>
            <a:ext cx="61120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D’un background (arrière plan)</a:t>
            </a:r>
            <a:endParaRPr lang="fr-FR" sz="3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BD7DEC-985F-400B-9906-B926CC6572DA}"/>
              </a:ext>
            </a:extLst>
          </p:cNvPr>
          <p:cNvSpPr/>
          <p:nvPr/>
        </p:nvSpPr>
        <p:spPr>
          <a:xfrm>
            <a:off x="509301" y="2561111"/>
            <a:ext cx="48735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Le background sera créé à l’aide de </a:t>
            </a:r>
            <a:r>
              <a:rPr lang="fr-FR" sz="2200" b="1" dirty="0"/>
              <a:t>Photofiltre.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DCE434-6AC6-4A71-8B20-ACEA41E8BE9C}"/>
              </a:ext>
            </a:extLst>
          </p:cNvPr>
          <p:cNvSpPr/>
          <p:nvPr/>
        </p:nvSpPr>
        <p:spPr>
          <a:xfrm>
            <a:off x="498537" y="3693321"/>
            <a:ext cx="487356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Le background pourra éventuellement être trouvé sur </a:t>
            </a:r>
            <a:r>
              <a:rPr lang="fr-FR" sz="2200" b="1" dirty="0"/>
              <a:t>internet</a:t>
            </a:r>
            <a:r>
              <a:rPr lang="fr-FR" sz="2200" dirty="0"/>
              <a:t>. (Attention aux droits d’auteurs).</a:t>
            </a:r>
            <a:endParaRPr lang="fr-FR" sz="2200" b="1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E85E71A-1AC6-47E1-A0D4-3CB92AC9CD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2864" y="2896507"/>
            <a:ext cx="3499981" cy="2624986"/>
          </a:xfrm>
          <a:prstGeom prst="rect">
            <a:avLst/>
          </a:prstGeom>
        </p:spPr>
      </p:pic>
      <p:pic>
        <p:nvPicPr>
          <p:cNvPr id="16" name="Image 15">
            <a:hlinkClick r:id="rId3"/>
            <a:extLst>
              <a:ext uri="{FF2B5EF4-FFF2-40B4-BE49-F238E27FC236}">
                <a16:creationId xmlns:a16="http://schemas.microsoft.com/office/drawing/2014/main" id="{3A365CD4-0571-4ADC-B9F0-EFDA44D2AD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595" y="3208011"/>
            <a:ext cx="314325" cy="3048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03CCE09-5C2C-4510-9410-22CD83556ABB}"/>
              </a:ext>
            </a:extLst>
          </p:cNvPr>
          <p:cNvSpPr/>
          <p:nvPr/>
        </p:nvSpPr>
        <p:spPr>
          <a:xfrm>
            <a:off x="509301" y="5333362"/>
            <a:ext cx="55026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Il sera enregistré au format </a:t>
            </a:r>
            <a:r>
              <a:rPr lang="fr-FR" sz="2200" b="1" dirty="0"/>
              <a:t>Jpeg</a:t>
            </a:r>
            <a:r>
              <a:rPr lang="fr-FR" sz="2200" dirty="0"/>
              <a:t>.</a:t>
            </a:r>
          </a:p>
          <a:p>
            <a:pPr marL="360000">
              <a:lnSpc>
                <a:spcPct val="150000"/>
              </a:lnSpc>
            </a:pPr>
            <a:r>
              <a:rPr lang="fr-FR" sz="2200" u="sng" dirty="0"/>
              <a:t>Ex</a:t>
            </a:r>
            <a:r>
              <a:rPr lang="fr-FR" sz="2200" b="1" dirty="0"/>
              <a:t> </a:t>
            </a:r>
            <a:r>
              <a:rPr lang="fr-FR" sz="2200" dirty="0"/>
              <a:t>:</a:t>
            </a:r>
            <a:r>
              <a:rPr lang="fr-FR" sz="2200" b="1" dirty="0"/>
              <a:t> background.jpg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823A6ED1-342E-4750-A36F-F85A963FAC9F}"/>
              </a:ext>
            </a:extLst>
          </p:cNvPr>
          <p:cNvGrpSpPr/>
          <p:nvPr/>
        </p:nvGrpSpPr>
        <p:grpSpPr>
          <a:xfrm>
            <a:off x="-17418" y="1573359"/>
            <a:ext cx="9161418" cy="31921"/>
            <a:chOff x="-8709" y="1572634"/>
            <a:chExt cx="9161418" cy="3192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2AE22CA-3740-4137-86CA-6FA2E10ABC9C}"/>
                </a:ext>
              </a:extLst>
            </p:cNvPr>
            <p:cNvSpPr/>
            <p:nvPr/>
          </p:nvSpPr>
          <p:spPr>
            <a:xfrm>
              <a:off x="-8709" y="1572634"/>
              <a:ext cx="7498080" cy="305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4A0BE52-757C-4CF7-9A47-DF48E36EDCEC}"/>
                </a:ext>
              </a:extLst>
            </p:cNvPr>
            <p:cNvSpPr/>
            <p:nvPr/>
          </p:nvSpPr>
          <p:spPr>
            <a:xfrm>
              <a:off x="6763590" y="1574023"/>
              <a:ext cx="2389119" cy="30532"/>
            </a:xfrm>
            <a:prstGeom prst="rect">
              <a:avLst/>
            </a:prstGeom>
            <a:solidFill>
              <a:schemeClr val="accent5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423874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1383</TotalTime>
  <Words>610</Words>
  <Application>Microsoft Office PowerPoint</Application>
  <PresentationFormat>Affichage à l'écran (4:3)</PresentationFormat>
  <Paragraphs>132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Thème Office</vt:lpstr>
      <vt:lpstr>Comment créer un jeu de plateformes 2D ?</vt:lpstr>
      <vt:lpstr>Un exemple de jeu de plateformes : clique ici</vt:lpstr>
      <vt:lpstr>Comme son nom l’indique, un jeu de plateformes est constitué de plateformes.</vt:lpstr>
      <vt:lpstr>Sans l’image de fond (background), un jeu de plateformes se réduit à très peu d’éléments.</vt:lpstr>
      <vt:lpstr>De quoi avons-nous besoin pour créer un jeu de plateformes ?</vt:lpstr>
      <vt:lpstr>Présentation PowerPoint</vt:lpstr>
      <vt:lpstr>De quoi avons-nous besoin pour créer un jeu de plateformes ?</vt:lpstr>
      <vt:lpstr>De quoi avons-nous besoin pour créer un jeu de plateformes ?</vt:lpstr>
      <vt:lpstr>De quoi avons-nous besoin pour créer un jeu de plateformes ?</vt:lpstr>
      <vt:lpstr>De quoi avons-nous besoin pour créer un jeu de plateformes ?</vt:lpstr>
      <vt:lpstr>De quoi avons-nous besoin pour créer un jeu de plateformes ?</vt:lpstr>
      <vt:lpstr>Présentation PowerPoint</vt:lpstr>
      <vt:lpstr>Avant de commencer…</vt:lpstr>
      <vt:lpstr>index.html</vt:lpstr>
      <vt:lpstr>style.css</vt:lpstr>
      <vt:lpstr>phaser.min.js (extrait)</vt:lpstr>
      <vt:lpstr>script.js</vt:lpstr>
      <vt:lpstr>medias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créer un jeu de plates formes 2D ?</dc:title>
  <dc:creator>Stéphane</dc:creator>
  <cp:lastModifiedBy>Stéphane</cp:lastModifiedBy>
  <cp:revision>94</cp:revision>
  <dcterms:created xsi:type="dcterms:W3CDTF">2018-01-05T08:20:48Z</dcterms:created>
  <dcterms:modified xsi:type="dcterms:W3CDTF">2018-01-22T18:13:49Z</dcterms:modified>
</cp:coreProperties>
</file>